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85" r:id="rId3"/>
    <p:sldId id="257" r:id="rId4"/>
    <p:sldId id="281" r:id="rId5"/>
    <p:sldId id="258" r:id="rId6"/>
    <p:sldId id="260" r:id="rId7"/>
    <p:sldId id="261" r:id="rId8"/>
    <p:sldId id="286" r:id="rId9"/>
    <p:sldId id="262" r:id="rId10"/>
    <p:sldId id="287" r:id="rId11"/>
    <p:sldId id="288" r:id="rId12"/>
    <p:sldId id="289" r:id="rId13"/>
    <p:sldId id="290" r:id="rId14"/>
    <p:sldId id="291" r:id="rId15"/>
    <p:sldId id="292" r:id="rId16"/>
    <p:sldId id="300" r:id="rId17"/>
    <p:sldId id="301" r:id="rId18"/>
    <p:sldId id="293" r:id="rId19"/>
    <p:sldId id="294" r:id="rId20"/>
    <p:sldId id="302" r:id="rId21"/>
    <p:sldId id="259" r:id="rId22"/>
    <p:sldId id="263" r:id="rId23"/>
    <p:sldId id="295" r:id="rId24"/>
    <p:sldId id="296" r:id="rId25"/>
    <p:sldId id="297" r:id="rId26"/>
    <p:sldId id="282" r:id="rId27"/>
    <p:sldId id="298"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283" r:id="rId41"/>
    <p:sldId id="278" r:id="rId42"/>
    <p:sldId id="284" r:id="rId4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991"/>
    <a:srgbClr val="132F55"/>
    <a:srgbClr val="DCDFE2"/>
    <a:srgbClr val="183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8" d="100"/>
          <a:sy n="108" d="100"/>
        </p:scale>
        <p:origin x="684" y="114"/>
      </p:cViewPr>
      <p:guideLst>
        <p:guide orient="horz" pos="2137"/>
        <p:guide orient="horz" pos="550"/>
        <p:guide orient="horz" pos="4065"/>
        <p:guide orient="horz" pos="777"/>
        <p:guide pos="257"/>
        <p:guide pos="742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C13ED-CDA6-4917-8ACD-A886B2E6441A}" type="datetimeFigureOut">
              <a:rPr lang="zh-CN" altLang="en-US" smtClean="0"/>
              <a:t>2017/12/21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9AFE3-DD99-49EB-A4CD-AFB3A724D7F3}" type="slidenum">
              <a:rPr lang="zh-CN" altLang="en-US" smtClean="0"/>
              <a:t>‹#›</a:t>
            </a:fld>
            <a:endParaRPr lang="zh-CN" altLang="en-US"/>
          </a:p>
        </p:txBody>
      </p:sp>
    </p:spTree>
    <p:extLst>
      <p:ext uri="{BB962C8B-B14F-4D97-AF65-F5344CB8AC3E}">
        <p14:creationId xmlns:p14="http://schemas.microsoft.com/office/powerpoint/2010/main" val="207315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重要程度，交谈容易程度</a:t>
            </a:r>
            <a:endParaRPr lang="zh-CN" altLang="en-US" dirty="0"/>
          </a:p>
        </p:txBody>
      </p:sp>
      <p:sp>
        <p:nvSpPr>
          <p:cNvPr id="4" name="灯片编号占位符 3"/>
          <p:cNvSpPr>
            <a:spLocks noGrp="1"/>
          </p:cNvSpPr>
          <p:nvPr>
            <p:ph type="sldNum" sz="quarter" idx="10"/>
          </p:nvPr>
        </p:nvSpPr>
        <p:spPr/>
        <p:txBody>
          <a:bodyPr/>
          <a:lstStyle/>
          <a:p>
            <a:fld id="{23C9AFE3-DD99-49EB-A4CD-AFB3A724D7F3}" type="slidenum">
              <a:rPr lang="zh-CN" altLang="en-US" smtClean="0"/>
              <a:t>9</a:t>
            </a:fld>
            <a:endParaRPr lang="zh-CN" altLang="en-US"/>
          </a:p>
        </p:txBody>
      </p:sp>
    </p:spTree>
    <p:extLst>
      <p:ext uri="{BB962C8B-B14F-4D97-AF65-F5344CB8AC3E}">
        <p14:creationId xmlns:p14="http://schemas.microsoft.com/office/powerpoint/2010/main" val="425297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FC8F26-18C5-4FF6-813D-1FCD280C4CC1}" type="datetimeFigureOut">
              <a:rPr lang="zh-CN" altLang="en-US"/>
              <a:pPr>
                <a:defRPr/>
              </a:pPr>
              <a:t>2017/12/21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23106F-BECE-4D20-BCEA-04C6C97CD823}" type="slidenum">
              <a:rPr lang="zh-CN" altLang="en-US"/>
              <a:pPr>
                <a:defRPr/>
              </a:pPr>
              <a:t>‹#›</a:t>
            </a:fld>
            <a:endParaRPr lang="zh-CN" altLang="en-US"/>
          </a:p>
        </p:txBody>
      </p:sp>
    </p:spTree>
    <p:extLst>
      <p:ext uri="{BB962C8B-B14F-4D97-AF65-F5344CB8AC3E}">
        <p14:creationId xmlns:p14="http://schemas.microsoft.com/office/powerpoint/2010/main" val="132636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D19F84B-9744-4E0B-80CD-269FC1388930}" type="datetimeFigureOut">
              <a:rPr lang="zh-CN" altLang="en-US"/>
              <a:pPr>
                <a:defRPr/>
              </a:pPr>
              <a:t>2017/12/21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FD8EE58-9341-48B3-9A89-1A7B4ABE1FEF}" type="slidenum">
              <a:rPr lang="zh-CN" altLang="en-US"/>
              <a:pPr>
                <a:defRPr/>
              </a:pPr>
              <a:t>‹#›</a:t>
            </a:fld>
            <a:endParaRPr lang="zh-CN" altLang="en-US"/>
          </a:p>
        </p:txBody>
      </p:sp>
    </p:spTree>
    <p:extLst>
      <p:ext uri="{BB962C8B-B14F-4D97-AF65-F5344CB8AC3E}">
        <p14:creationId xmlns:p14="http://schemas.microsoft.com/office/powerpoint/2010/main" val="113852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0F3F2B7-CEE6-4F03-A5BB-A167D08CCA50}" type="datetimeFigureOut">
              <a:rPr lang="zh-CN" altLang="en-US"/>
              <a:pPr>
                <a:defRPr/>
              </a:pPr>
              <a:t>2017/12/21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364F738-C5C9-4887-BC51-C17CF30185A6}" type="slidenum">
              <a:rPr lang="zh-CN" altLang="en-US"/>
              <a:pPr>
                <a:defRPr/>
              </a:pPr>
              <a:t>‹#›</a:t>
            </a:fld>
            <a:endParaRPr lang="zh-CN" altLang="en-US"/>
          </a:p>
        </p:txBody>
      </p:sp>
    </p:spTree>
    <p:extLst>
      <p:ext uri="{BB962C8B-B14F-4D97-AF65-F5344CB8AC3E}">
        <p14:creationId xmlns:p14="http://schemas.microsoft.com/office/powerpoint/2010/main" val="318926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0AF6AB1-02AA-40B4-A8C5-2B0012E80970}" type="datetimeFigureOut">
              <a:rPr lang="zh-CN" altLang="en-US"/>
              <a:pPr>
                <a:defRPr/>
              </a:pPr>
              <a:t>2017/12/21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07A0AF-2350-4836-8CCD-109DAF8161BC}" type="slidenum">
              <a:rPr lang="zh-CN" altLang="en-US"/>
              <a:pPr>
                <a:defRPr/>
              </a:pPr>
              <a:t>‹#›</a:t>
            </a:fld>
            <a:endParaRPr lang="zh-CN" altLang="en-US"/>
          </a:p>
        </p:txBody>
      </p:sp>
    </p:spTree>
    <p:extLst>
      <p:ext uri="{BB962C8B-B14F-4D97-AF65-F5344CB8AC3E}">
        <p14:creationId xmlns:p14="http://schemas.microsoft.com/office/powerpoint/2010/main" val="27325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9700DDA-A169-4F08-80A3-974755B5589C}" type="datetimeFigureOut">
              <a:rPr lang="zh-CN" altLang="en-US"/>
              <a:pPr>
                <a:defRPr/>
              </a:pPr>
              <a:t>2017/12/21</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CC4CBA0-82AA-4DD5-BACC-564C6B05CF71}" type="slidenum">
              <a:rPr lang="zh-CN" altLang="en-US"/>
              <a:pPr>
                <a:defRPr/>
              </a:pPr>
              <a:t>‹#›</a:t>
            </a:fld>
            <a:endParaRPr lang="zh-CN" altLang="en-US"/>
          </a:p>
        </p:txBody>
      </p:sp>
    </p:spTree>
    <p:extLst>
      <p:ext uri="{BB962C8B-B14F-4D97-AF65-F5344CB8AC3E}">
        <p14:creationId xmlns:p14="http://schemas.microsoft.com/office/powerpoint/2010/main" val="195123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34017E0C-F0E9-4B17-92B1-361D8097239E}" type="datetimeFigureOut">
              <a:rPr lang="zh-CN" altLang="en-US"/>
              <a:pPr>
                <a:defRPr/>
              </a:pPr>
              <a:t>2017/12/21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8099A1B-D4F1-40C4-A1C0-6C0F3FBCE047}" type="slidenum">
              <a:rPr lang="zh-CN" altLang="en-US"/>
              <a:pPr>
                <a:defRPr/>
              </a:pPr>
              <a:t>‹#›</a:t>
            </a:fld>
            <a:endParaRPr lang="zh-CN" altLang="en-US"/>
          </a:p>
        </p:txBody>
      </p:sp>
    </p:spTree>
    <p:extLst>
      <p:ext uri="{BB962C8B-B14F-4D97-AF65-F5344CB8AC3E}">
        <p14:creationId xmlns:p14="http://schemas.microsoft.com/office/powerpoint/2010/main" val="363281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B9BDE3E-4623-4A99-AF77-EA2E8F551B4B}" type="datetimeFigureOut">
              <a:rPr lang="zh-CN" altLang="en-US"/>
              <a:pPr>
                <a:defRPr/>
              </a:pPr>
              <a:t>2017/12/21</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7EA95D1-E8C1-4B18-8116-53C2FAE08DC5}" type="slidenum">
              <a:rPr lang="zh-CN" altLang="en-US"/>
              <a:pPr>
                <a:defRPr/>
              </a:pPr>
              <a:t>‹#›</a:t>
            </a:fld>
            <a:endParaRPr lang="zh-CN" altLang="en-US"/>
          </a:p>
        </p:txBody>
      </p:sp>
    </p:spTree>
    <p:extLst>
      <p:ext uri="{BB962C8B-B14F-4D97-AF65-F5344CB8AC3E}">
        <p14:creationId xmlns:p14="http://schemas.microsoft.com/office/powerpoint/2010/main" val="332804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55D346F-5C51-4C45-BE71-E34F498CC384}" type="datetimeFigureOut">
              <a:rPr lang="zh-CN" altLang="en-US"/>
              <a:pPr>
                <a:defRPr/>
              </a:pPr>
              <a:t>2017/12/21</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AE159D5-FCF0-4D0C-BED7-5ABF2185DAF7}" type="slidenum">
              <a:rPr lang="zh-CN" altLang="en-US"/>
              <a:pPr>
                <a:defRPr/>
              </a:pPr>
              <a:t>‹#›</a:t>
            </a:fld>
            <a:endParaRPr lang="zh-CN" altLang="en-US"/>
          </a:p>
        </p:txBody>
      </p:sp>
    </p:spTree>
    <p:extLst>
      <p:ext uri="{BB962C8B-B14F-4D97-AF65-F5344CB8AC3E}">
        <p14:creationId xmlns:p14="http://schemas.microsoft.com/office/powerpoint/2010/main" val="121155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C491BFB-345C-4784-B196-1AC550150330}" type="datetimeFigureOut">
              <a:rPr lang="zh-CN" altLang="en-US"/>
              <a:pPr>
                <a:defRPr/>
              </a:pPr>
              <a:t>2017/12/21</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1219296-3058-4125-B2D5-66AAB7529D50}" type="slidenum">
              <a:rPr lang="zh-CN" altLang="en-US"/>
              <a:pPr>
                <a:defRPr/>
              </a:pPr>
              <a:t>‹#›</a:t>
            </a:fld>
            <a:endParaRPr lang="zh-CN" altLang="en-US"/>
          </a:p>
        </p:txBody>
      </p:sp>
    </p:spTree>
    <p:extLst>
      <p:ext uri="{BB962C8B-B14F-4D97-AF65-F5344CB8AC3E}">
        <p14:creationId xmlns:p14="http://schemas.microsoft.com/office/powerpoint/2010/main" val="3807463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1B64AEB-0FF4-46C3-9EB1-6C9AA415A19E}" type="datetimeFigureOut">
              <a:rPr lang="zh-CN" altLang="en-US"/>
              <a:pPr>
                <a:defRPr/>
              </a:pPr>
              <a:t>2017/12/21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60FAB41-86FF-41CC-8DC5-952DC0EA8505}" type="slidenum">
              <a:rPr lang="zh-CN" altLang="en-US"/>
              <a:pPr>
                <a:defRPr/>
              </a:pPr>
              <a:t>‹#›</a:t>
            </a:fld>
            <a:endParaRPr lang="zh-CN" altLang="en-US"/>
          </a:p>
        </p:txBody>
      </p:sp>
    </p:spTree>
    <p:extLst>
      <p:ext uri="{BB962C8B-B14F-4D97-AF65-F5344CB8AC3E}">
        <p14:creationId xmlns:p14="http://schemas.microsoft.com/office/powerpoint/2010/main" val="1419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7F25F57-2BA3-4A89-9144-4768CC75B021}" type="datetimeFigureOut">
              <a:rPr lang="zh-CN" altLang="en-US"/>
              <a:pPr>
                <a:defRPr/>
              </a:pPr>
              <a:t>2017/12/21</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3B0677A-E9A7-487E-835A-3C7EF4851A25}" type="slidenum">
              <a:rPr lang="zh-CN" altLang="en-US"/>
              <a:pPr>
                <a:defRPr/>
              </a:pPr>
              <a:t>‹#›</a:t>
            </a:fld>
            <a:endParaRPr lang="zh-CN" altLang="en-US"/>
          </a:p>
        </p:txBody>
      </p:sp>
    </p:spTree>
    <p:extLst>
      <p:ext uri="{BB962C8B-B14F-4D97-AF65-F5344CB8AC3E}">
        <p14:creationId xmlns:p14="http://schemas.microsoft.com/office/powerpoint/2010/main" val="117511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7584A6FE-F3AD-454E-96DA-A6F9E07FB26E}" type="datetimeFigureOut">
              <a:rPr lang="zh-CN" altLang="en-US"/>
              <a:pPr>
                <a:defRPr/>
              </a:pPr>
              <a:t>2017/12/21</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36BDD703-CFAB-446E-B0BE-A75DE2F577E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3.png"/><Relationship Id="rId7"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jpg"/><Relationship Id="rId11" Type="http://schemas.openxmlformats.org/officeDocument/2006/relationships/image" Target="../media/image25.pn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jp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5"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076"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8"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0"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1"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5" name="矩形 21"/>
          <p:cNvSpPr>
            <a:spLocks noChangeArrowheads="1"/>
          </p:cNvSpPr>
          <p:nvPr/>
        </p:nvSpPr>
        <p:spPr bwMode="auto">
          <a:xfrm>
            <a:off x="5384800" y="3860800"/>
            <a:ext cx="1422400" cy="52387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altLang="zh-CN" sz="2800" dirty="0">
                <a:solidFill>
                  <a:schemeClr val="bg1"/>
                </a:solidFill>
                <a:effectLst>
                  <a:outerShdw blurRad="38100" dist="38100" dir="2700000" algn="tl">
                    <a:srgbClr val="C0C0C0"/>
                  </a:outerShdw>
                </a:effectLst>
              </a:rPr>
              <a:t>SRS</a:t>
            </a:r>
            <a:r>
              <a:rPr lang="zh-CN" altLang="en-US" sz="2800" dirty="0">
                <a:solidFill>
                  <a:schemeClr val="bg1"/>
                </a:solidFill>
                <a:effectLst>
                  <a:outerShdw blurRad="38100" dist="38100" dir="2700000" algn="tl">
                    <a:srgbClr val="C0C0C0"/>
                  </a:outerShdw>
                </a:effectLst>
              </a:rPr>
              <a:t>评审</a:t>
            </a:r>
          </a:p>
        </p:txBody>
      </p:sp>
      <p:cxnSp>
        <p:nvCxnSpPr>
          <p:cNvPr id="3086"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3840163" y="4648200"/>
            <a:ext cx="4511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200">
                <a:solidFill>
                  <a:schemeClr val="bg1"/>
                </a:solidFill>
                <a:latin typeface="Arial" panose="020B0604020202020204" pitchFamily="34" charset="0"/>
                <a:cs typeface="Arial" panose="020B0604020202020204" pitchFamily="34" charset="0"/>
              </a:rPr>
              <a:t>2017-12-16</a:t>
            </a:r>
            <a:endParaRPr lang="zh-CN" altLang="en-US" sz="1200">
              <a:solidFill>
                <a:schemeClr val="bg1"/>
              </a:solidFill>
            </a:endParaRPr>
          </a:p>
        </p:txBody>
      </p:sp>
      <p:pic>
        <p:nvPicPr>
          <p:cNvPr id="3088"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9" name="矩形 20"/>
          <p:cNvSpPr>
            <a:spLocks noChangeArrowheads="1"/>
          </p:cNvSpPr>
          <p:nvPr/>
        </p:nvSpPr>
        <p:spPr bwMode="auto">
          <a:xfrm>
            <a:off x="4048125" y="1871663"/>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070"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32688" y="1044575"/>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nodeType="afterGroup">
                            <p:stCondLst>
                              <p:cond delay="320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par>
                          <p:cTn id="77" fill="hold" nodeType="afterGroup">
                            <p:stCondLst>
                              <p:cond delay="3700"/>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500"/>
                                        <p:tgtEl>
                                          <p:spTgt spid="3087"/>
                                        </p:tgtEl>
                                        <p:attrNameLst>
                                          <p:attrName>ppt_y</p:attrName>
                                        </p:attrNameLst>
                                      </p:cBhvr>
                                      <p:tavLst>
                                        <p:tav tm="0">
                                          <p:val>
                                            <p:strVal val="#ppt_y+#ppt_h*1.125000"/>
                                          </p:val>
                                        </p:tav>
                                        <p:tav tm="100000">
                                          <p:val>
                                            <p:strVal val="#ppt_y"/>
                                          </p:val>
                                        </p:tav>
                                      </p:tavLst>
                                    </p:anim>
                                    <p:animEffect transition="in" filter="wipe(up)">
                                      <p:cBhvr>
                                        <p:cTn id="81"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88" y="982906"/>
            <a:ext cx="11376025" cy="269968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63" y="3737499"/>
            <a:ext cx="11385550" cy="3108353"/>
          </a:xfrm>
          <a:prstGeom prst="rect">
            <a:avLst/>
          </a:prstGeom>
        </p:spPr>
      </p:pic>
      <p:sp>
        <p:nvSpPr>
          <p:cNvPr id="31"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74550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87" y="1041400"/>
            <a:ext cx="11385550" cy="24085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87" y="3781888"/>
            <a:ext cx="11376025" cy="2562166"/>
          </a:xfrm>
          <a:prstGeom prst="rect">
            <a:avLst/>
          </a:prstGeom>
        </p:spPr>
      </p:pic>
      <p:sp>
        <p:nvSpPr>
          <p:cNvPr id="13"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661237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113" y="1425950"/>
            <a:ext cx="4805516" cy="4989837"/>
          </a:xfrm>
          <a:prstGeom prst="rect">
            <a:avLst/>
          </a:prstGeom>
        </p:spPr>
      </p:pic>
      <p:sp>
        <p:nvSpPr>
          <p:cNvPr id="29" name="矩形 23"/>
          <p:cNvSpPr>
            <a:spLocks noChangeArrowheads="1"/>
          </p:cNvSpPr>
          <p:nvPr/>
        </p:nvSpPr>
        <p:spPr bwMode="auto">
          <a:xfrm>
            <a:off x="6399445" y="2602659"/>
            <a:ext cx="40087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dirty="0" smtClean="0">
                <a:solidFill>
                  <a:schemeClr val="bg1"/>
                </a:solidFill>
                <a:latin typeface="Arial" panose="020B0604020202020204" pitchFamily="34" charset="0"/>
              </a:rPr>
              <a:t>       </a:t>
            </a:r>
            <a:r>
              <a:rPr lang="zh-CN" altLang="en-US" sz="2400" dirty="0" smtClean="0">
                <a:solidFill>
                  <a:schemeClr val="bg1"/>
                </a:solidFill>
                <a:latin typeface="Arial" panose="020B0604020202020204" pitchFamily="34" charset="0"/>
              </a:rPr>
              <a:t>以访谈的方式逐步向各个用户代表获取以及确定以获取的需求。</a:t>
            </a:r>
            <a:endParaRPr lang="zh-CN" altLang="en-US" sz="2000" dirty="0">
              <a:solidFill>
                <a:schemeClr val="bg1"/>
              </a:solidFill>
              <a:latin typeface="Arial" panose="020B0604020202020204" pitchFamily="34" charset="0"/>
            </a:endParaRPr>
          </a:p>
        </p:txBody>
      </p:sp>
      <p:sp>
        <p:nvSpPr>
          <p:cNvPr id="3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4137771"/>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1812545"/>
            <a:ext cx="6408568" cy="3691610"/>
          </a:xfrm>
          <a:prstGeom prst="rect">
            <a:avLst/>
          </a:prstGeom>
        </p:spPr>
      </p:pic>
      <p:sp>
        <p:nvSpPr>
          <p:cNvPr id="29" name="矩形 23"/>
          <p:cNvSpPr>
            <a:spLocks noChangeArrowheads="1"/>
          </p:cNvSpPr>
          <p:nvPr/>
        </p:nvSpPr>
        <p:spPr bwMode="auto">
          <a:xfrm>
            <a:off x="7308557" y="2941910"/>
            <a:ext cx="40087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dirty="0" smtClean="0">
                <a:solidFill>
                  <a:schemeClr val="bg1"/>
                </a:solidFill>
                <a:latin typeface="Arial" panose="020B0604020202020204" pitchFamily="34" charset="0"/>
              </a:rPr>
              <a:t>       在访谈过程中用</a:t>
            </a:r>
            <a:r>
              <a:rPr lang="en-US" altLang="zh-CN" sz="2400" dirty="0" err="1" smtClean="0">
                <a:solidFill>
                  <a:schemeClr val="bg1"/>
                </a:solidFill>
                <a:latin typeface="Arial" panose="020B0604020202020204" pitchFamily="34" charset="0"/>
              </a:rPr>
              <a:t>Axure</a:t>
            </a:r>
            <a:r>
              <a:rPr lang="en-US" altLang="zh-CN" sz="2400" dirty="0" smtClean="0">
                <a:solidFill>
                  <a:schemeClr val="bg1"/>
                </a:solidFill>
                <a:latin typeface="Arial" panose="020B0604020202020204" pitchFamily="34" charset="0"/>
              </a:rPr>
              <a:t> </a:t>
            </a:r>
            <a:r>
              <a:rPr lang="en-US" altLang="zh-CN" sz="2400" dirty="0" err="1" smtClean="0">
                <a:solidFill>
                  <a:schemeClr val="bg1"/>
                </a:solidFill>
                <a:latin typeface="Arial" panose="020B0604020202020204" pitchFamily="34" charset="0"/>
              </a:rPr>
              <a:t>Rp</a:t>
            </a:r>
            <a:r>
              <a:rPr lang="zh-CN" altLang="en-US" sz="2400" dirty="0" smtClean="0">
                <a:solidFill>
                  <a:schemeClr val="bg1"/>
                </a:solidFill>
                <a:latin typeface="Arial" panose="020B0604020202020204" pitchFamily="34" charset="0"/>
              </a:rPr>
              <a:t>制作的界面原型来更清晰的获取及确定</a:t>
            </a:r>
            <a:r>
              <a:rPr lang="zh-CN" altLang="en-US" sz="2400" dirty="0" smtClean="0">
                <a:solidFill>
                  <a:schemeClr val="bg1"/>
                </a:solidFill>
                <a:latin typeface="Arial" panose="020B0604020202020204" pitchFamily="34" charset="0"/>
              </a:rPr>
              <a:t>需求。</a:t>
            </a:r>
            <a:endParaRPr lang="zh-CN" altLang="en-US" sz="2400" dirty="0">
              <a:solidFill>
                <a:schemeClr val="bg1"/>
              </a:solidFill>
              <a:latin typeface="Arial" panose="020B0604020202020204" pitchFamily="34" charset="0"/>
            </a:endParaRPr>
          </a:p>
        </p:txBody>
      </p:sp>
      <p:sp>
        <p:nvSpPr>
          <p:cNvPr id="1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67797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9" name="矩形 23"/>
          <p:cNvSpPr>
            <a:spLocks noChangeArrowheads="1"/>
          </p:cNvSpPr>
          <p:nvPr/>
        </p:nvSpPr>
        <p:spPr bwMode="auto">
          <a:xfrm>
            <a:off x="6740281" y="928033"/>
            <a:ext cx="47190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dirty="0" smtClean="0">
                <a:solidFill>
                  <a:schemeClr val="bg1"/>
                </a:solidFill>
                <a:latin typeface="Arial" panose="020B0604020202020204" pitchFamily="34" charset="0"/>
              </a:rPr>
              <a:t>       采用</a:t>
            </a:r>
            <a:r>
              <a:rPr lang="en-US" altLang="zh-CN" sz="2000" dirty="0" smtClean="0">
                <a:solidFill>
                  <a:schemeClr val="bg1"/>
                </a:solidFill>
                <a:latin typeface="Arial" panose="020B0604020202020204" pitchFamily="34" charset="0"/>
              </a:rPr>
              <a:t>《</a:t>
            </a:r>
            <a:r>
              <a:rPr lang="zh-CN" altLang="en-US" sz="2000" dirty="0" smtClean="0">
                <a:solidFill>
                  <a:schemeClr val="bg1"/>
                </a:solidFill>
                <a:latin typeface="Arial" panose="020B0604020202020204" pitchFamily="34" charset="0"/>
              </a:rPr>
              <a:t>软件需求</a:t>
            </a:r>
            <a:r>
              <a:rPr lang="en-US" altLang="zh-CN" sz="2000" dirty="0" smtClean="0">
                <a:solidFill>
                  <a:schemeClr val="bg1"/>
                </a:solidFill>
                <a:latin typeface="Arial" panose="020B0604020202020204" pitchFamily="34" charset="0"/>
              </a:rPr>
              <a:t>》P511</a:t>
            </a:r>
            <a:r>
              <a:rPr lang="zh-CN" altLang="en-US" sz="2000" dirty="0" smtClean="0">
                <a:solidFill>
                  <a:schemeClr val="bg1"/>
                </a:solidFill>
                <a:latin typeface="Arial" panose="020B0604020202020204" pitchFamily="34" charset="0"/>
              </a:rPr>
              <a:t>提供的模版主要由用例图与用例描述组成。</a:t>
            </a:r>
            <a:endParaRPr lang="zh-CN" altLang="en-US" sz="2000" dirty="0">
              <a:solidFill>
                <a:schemeClr val="bg1"/>
              </a:solidFill>
              <a:latin typeface="Arial" panose="020B0604020202020204" pitchFamily="34" charset="0"/>
            </a:endParaRPr>
          </a:p>
        </p:txBody>
      </p:sp>
      <p:pic>
        <p:nvPicPr>
          <p:cNvPr id="10" name="图片 9" descr="C:\Users\L-Jere\AppData\Local\Temp\WeChat Files\b61f9539e0df5c04264e8e95c0ff298.png"/>
          <p:cNvPicPr/>
          <p:nvPr/>
        </p:nvPicPr>
        <p:blipFill>
          <a:blip r:embed="rId3">
            <a:extLst>
              <a:ext uri="{28A0092B-C50C-407E-A947-70E740481C1C}">
                <a14:useLocalDpi xmlns:a14="http://schemas.microsoft.com/office/drawing/2010/main" val="0"/>
              </a:ext>
            </a:extLst>
          </a:blip>
          <a:srcRect/>
          <a:stretch>
            <a:fillRect/>
          </a:stretch>
        </p:blipFill>
        <p:spPr bwMode="auto">
          <a:xfrm>
            <a:off x="563376" y="1085196"/>
            <a:ext cx="6032733" cy="5679588"/>
          </a:xfrm>
          <a:prstGeom prst="rect">
            <a:avLst/>
          </a:prstGeom>
          <a:noFill/>
          <a:ln>
            <a:noFill/>
          </a:ln>
        </p:spPr>
      </p:pic>
      <p:graphicFrame>
        <p:nvGraphicFramePr>
          <p:cNvPr id="2" name="表格 1"/>
          <p:cNvGraphicFramePr>
            <a:graphicFrameLocks noGrp="1"/>
          </p:cNvGraphicFramePr>
          <p:nvPr>
            <p:extLst>
              <p:ext uri="{D42A27DB-BD31-4B8C-83A1-F6EECF244321}">
                <p14:modId xmlns:p14="http://schemas.microsoft.com/office/powerpoint/2010/main" val="3666982825"/>
              </p:ext>
            </p:extLst>
          </p:nvPr>
        </p:nvGraphicFramePr>
        <p:xfrm>
          <a:off x="6734289" y="1619830"/>
          <a:ext cx="4725032" cy="5144954"/>
        </p:xfrm>
        <a:graphic>
          <a:graphicData uri="http://schemas.openxmlformats.org/drawingml/2006/table">
            <a:tbl>
              <a:tblPr firstRow="1" firstCol="1" bandRow="1">
                <a:tableStyleId>{5C22544A-7EE6-4342-B048-85BDC9FD1C3A}</a:tableStyleId>
              </a:tblPr>
              <a:tblGrid>
                <a:gridCol w="878354">
                  <a:extLst>
                    <a:ext uri="{9D8B030D-6E8A-4147-A177-3AD203B41FA5}">
                      <a16:colId xmlns:a16="http://schemas.microsoft.com/office/drawing/2014/main" val="3939518997"/>
                    </a:ext>
                  </a:extLst>
                </a:gridCol>
                <a:gridCol w="3846678">
                  <a:extLst>
                    <a:ext uri="{9D8B030D-6E8A-4147-A177-3AD203B41FA5}">
                      <a16:colId xmlns:a16="http://schemas.microsoft.com/office/drawing/2014/main" val="4253193913"/>
                    </a:ext>
                  </a:extLst>
                </a:gridCol>
              </a:tblGrid>
              <a:tr h="172052">
                <a:tc>
                  <a:txBody>
                    <a:bodyPr/>
                    <a:lstStyle/>
                    <a:p>
                      <a:pPr algn="just">
                        <a:spcAft>
                          <a:spcPts val="0"/>
                        </a:spcAft>
                      </a:pPr>
                      <a:r>
                        <a:rPr lang="zh-CN" sz="1000" kern="100">
                          <a:effectLst/>
                        </a:rPr>
                        <a:t>用例名称</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dirty="0">
                          <a:effectLst/>
                        </a:rPr>
                        <a:t>找回密码</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251217950"/>
                  </a:ext>
                </a:extLst>
              </a:tr>
              <a:tr h="172052">
                <a:tc>
                  <a:txBody>
                    <a:bodyPr/>
                    <a:lstStyle/>
                    <a:p>
                      <a:pPr algn="just">
                        <a:spcAft>
                          <a:spcPts val="0"/>
                        </a:spcAft>
                      </a:pPr>
                      <a:r>
                        <a:rPr lang="zh-CN" sz="1000" kern="100">
                          <a:effectLst/>
                        </a:rPr>
                        <a:t>用例编号</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dirty="0">
                          <a:effectLst/>
                        </a:rPr>
                        <a:t>UCc1</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587751569"/>
                  </a:ext>
                </a:extLst>
              </a:tr>
              <a:tr h="172052">
                <a:tc>
                  <a:txBody>
                    <a:bodyPr/>
                    <a:lstStyle/>
                    <a:p>
                      <a:pPr algn="just">
                        <a:spcAft>
                          <a:spcPts val="0"/>
                        </a:spcAft>
                      </a:pPr>
                      <a:r>
                        <a:rPr lang="zh-CN" sz="1000" kern="100">
                          <a:effectLst/>
                        </a:rPr>
                        <a:t>对应图示</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ADc1,SDc1</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356560291"/>
                  </a:ext>
                </a:extLst>
              </a:tr>
              <a:tr h="172052">
                <a:tc>
                  <a:txBody>
                    <a:bodyPr/>
                    <a:lstStyle/>
                    <a:p>
                      <a:pPr algn="just">
                        <a:spcAft>
                          <a:spcPts val="0"/>
                        </a:spcAft>
                      </a:pPr>
                      <a:r>
                        <a:rPr lang="zh-CN" sz="1000" kern="100">
                          <a:effectLst/>
                        </a:rPr>
                        <a:t>对应测试</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UTc1</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3260588630"/>
                  </a:ext>
                </a:extLst>
              </a:tr>
              <a:tr h="172052">
                <a:tc>
                  <a:txBody>
                    <a:bodyPr/>
                    <a:lstStyle/>
                    <a:p>
                      <a:pPr algn="just">
                        <a:spcAft>
                          <a:spcPts val="0"/>
                        </a:spcAft>
                      </a:pPr>
                      <a:r>
                        <a:rPr lang="zh-CN" sz="1000" kern="100">
                          <a:effectLst/>
                        </a:rPr>
                        <a:t>创建者</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金浩楠</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127688974"/>
                  </a:ext>
                </a:extLst>
              </a:tr>
              <a:tr h="172052">
                <a:tc>
                  <a:txBody>
                    <a:bodyPr/>
                    <a:lstStyle/>
                    <a:p>
                      <a:pPr algn="just">
                        <a:spcAft>
                          <a:spcPts val="0"/>
                        </a:spcAft>
                      </a:pPr>
                      <a:r>
                        <a:rPr lang="zh-CN" sz="1000" kern="100">
                          <a:effectLst/>
                        </a:rPr>
                        <a:t>最后更新者</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葛倍良</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472493856"/>
                  </a:ext>
                </a:extLst>
              </a:tr>
              <a:tr h="172052">
                <a:tc>
                  <a:txBody>
                    <a:bodyPr/>
                    <a:lstStyle/>
                    <a:p>
                      <a:pPr algn="just">
                        <a:spcAft>
                          <a:spcPts val="0"/>
                        </a:spcAft>
                      </a:pPr>
                      <a:r>
                        <a:rPr lang="zh-CN" sz="1000" kern="100">
                          <a:effectLst/>
                        </a:rPr>
                        <a:t>创建日期</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2017</a:t>
                      </a:r>
                      <a:r>
                        <a:rPr lang="zh-CN" sz="1000" kern="100">
                          <a:effectLst/>
                        </a:rPr>
                        <a:t>年</a:t>
                      </a:r>
                      <a:r>
                        <a:rPr lang="en-US" sz="1000" kern="100">
                          <a:effectLst/>
                        </a:rPr>
                        <a:t>11</a:t>
                      </a:r>
                      <a:r>
                        <a:rPr lang="zh-CN" sz="1000" kern="100">
                          <a:effectLst/>
                        </a:rPr>
                        <a:t>月</a:t>
                      </a:r>
                      <a:r>
                        <a:rPr lang="en-US" sz="1000" kern="100">
                          <a:effectLst/>
                        </a:rPr>
                        <a:t>25</a:t>
                      </a:r>
                      <a:r>
                        <a:rPr lang="zh-CN" sz="1000" kern="100">
                          <a:effectLst/>
                        </a:rPr>
                        <a:t>日</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39471223"/>
                  </a:ext>
                </a:extLst>
              </a:tr>
              <a:tr h="327496">
                <a:tc>
                  <a:txBody>
                    <a:bodyPr/>
                    <a:lstStyle/>
                    <a:p>
                      <a:pPr algn="just">
                        <a:spcAft>
                          <a:spcPts val="0"/>
                        </a:spcAft>
                      </a:pPr>
                      <a:r>
                        <a:rPr lang="zh-CN" sz="1000" kern="100">
                          <a:effectLst/>
                        </a:rPr>
                        <a:t>最后更新日期</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2017</a:t>
                      </a:r>
                      <a:r>
                        <a:rPr lang="zh-CN" sz="1000" kern="100">
                          <a:effectLst/>
                        </a:rPr>
                        <a:t>年</a:t>
                      </a:r>
                      <a:r>
                        <a:rPr lang="en-US" sz="1000" kern="100">
                          <a:effectLst/>
                        </a:rPr>
                        <a:t>12</a:t>
                      </a:r>
                      <a:r>
                        <a:rPr lang="zh-CN" sz="1000" kern="100">
                          <a:effectLst/>
                        </a:rPr>
                        <a:t>月</a:t>
                      </a:r>
                      <a:r>
                        <a:rPr lang="en-US" sz="1000" kern="100">
                          <a:effectLst/>
                        </a:rPr>
                        <a:t>15</a:t>
                      </a:r>
                      <a:r>
                        <a:rPr lang="zh-CN" sz="1000" kern="100">
                          <a:effectLst/>
                        </a:rPr>
                        <a:t>日</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747219726"/>
                  </a:ext>
                </a:extLst>
              </a:tr>
              <a:tr h="172052">
                <a:tc>
                  <a:txBody>
                    <a:bodyPr/>
                    <a:lstStyle/>
                    <a:p>
                      <a:pPr algn="just">
                        <a:spcAft>
                          <a:spcPts val="0"/>
                        </a:spcAft>
                      </a:pPr>
                      <a:r>
                        <a:rPr lang="zh-CN" sz="1000" kern="100">
                          <a:effectLst/>
                        </a:rPr>
                        <a:t>用例概述</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教师在忘记密码时或是多次输入账号密码失败时</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304940338"/>
                  </a:ext>
                </a:extLst>
              </a:tr>
              <a:tr h="172052">
                <a:tc>
                  <a:txBody>
                    <a:bodyPr/>
                    <a:lstStyle/>
                    <a:p>
                      <a:pPr algn="just">
                        <a:spcAft>
                          <a:spcPts val="0"/>
                        </a:spcAft>
                      </a:pPr>
                      <a:r>
                        <a:rPr lang="zh-CN" sz="1000" kern="100">
                          <a:effectLst/>
                        </a:rPr>
                        <a:t>主参与者</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教师</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810831899"/>
                  </a:ext>
                </a:extLst>
              </a:tr>
              <a:tr h="172052">
                <a:tc>
                  <a:txBody>
                    <a:bodyPr/>
                    <a:lstStyle/>
                    <a:p>
                      <a:pPr algn="just">
                        <a:spcAft>
                          <a:spcPts val="0"/>
                        </a:spcAft>
                      </a:pPr>
                      <a:r>
                        <a:rPr lang="zh-CN" sz="1000" kern="100">
                          <a:effectLst/>
                        </a:rPr>
                        <a:t>次要参与者</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管理人员</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275277595"/>
                  </a:ext>
                </a:extLst>
              </a:tr>
              <a:tr h="172052">
                <a:tc>
                  <a:txBody>
                    <a:bodyPr/>
                    <a:lstStyle/>
                    <a:p>
                      <a:pPr algn="just">
                        <a:spcAft>
                          <a:spcPts val="0"/>
                        </a:spcAft>
                      </a:pPr>
                      <a:r>
                        <a:rPr lang="zh-CN" sz="1000" kern="100">
                          <a:effectLst/>
                        </a:rPr>
                        <a:t>用例场景</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在登录界面右下方点击找回密码按钮</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954516032"/>
                  </a:ext>
                </a:extLst>
              </a:tr>
              <a:tr h="172052">
                <a:tc>
                  <a:txBody>
                    <a:bodyPr/>
                    <a:lstStyle/>
                    <a:p>
                      <a:pPr algn="just">
                        <a:spcAft>
                          <a:spcPts val="0"/>
                        </a:spcAft>
                      </a:pPr>
                      <a:r>
                        <a:rPr lang="zh-CN" sz="1000" kern="100">
                          <a:effectLst/>
                        </a:rPr>
                        <a:t>前置条件</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点击找回密码按钮</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525521585"/>
                  </a:ext>
                </a:extLst>
              </a:tr>
              <a:tr h="172052">
                <a:tc>
                  <a:txBody>
                    <a:bodyPr/>
                    <a:lstStyle/>
                    <a:p>
                      <a:pPr algn="just">
                        <a:spcAft>
                          <a:spcPts val="0"/>
                        </a:spcAft>
                      </a:pPr>
                      <a:r>
                        <a:rPr lang="zh-CN" sz="1000" kern="100">
                          <a:effectLst/>
                        </a:rPr>
                        <a:t>后置条件</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跳转到登录界面</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053989643"/>
                  </a:ext>
                </a:extLst>
              </a:tr>
              <a:tr h="860261">
                <a:tc>
                  <a:txBody>
                    <a:bodyPr/>
                    <a:lstStyle/>
                    <a:p>
                      <a:pPr algn="just">
                        <a:spcAft>
                          <a:spcPts val="0"/>
                        </a:spcAft>
                      </a:pPr>
                      <a:r>
                        <a:rPr lang="zh-CN" sz="1000" kern="100">
                          <a:effectLst/>
                        </a:rPr>
                        <a:t>基本事件流</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marL="342900" lvl="0" indent="-342900" algn="just">
                        <a:spcAft>
                          <a:spcPts val="0"/>
                        </a:spcAft>
                        <a:buFont typeface="+mj-lt"/>
                        <a:buAutoNum type="arabicPeriod"/>
                      </a:pPr>
                      <a:r>
                        <a:rPr lang="zh-CN" sz="1000" kern="100">
                          <a:effectLst/>
                        </a:rPr>
                        <a:t>点击找回密码</a:t>
                      </a:r>
                    </a:p>
                    <a:p>
                      <a:pPr marL="342900" lvl="0" indent="-342900" algn="just">
                        <a:spcAft>
                          <a:spcPts val="0"/>
                        </a:spcAft>
                        <a:buFont typeface="+mj-lt"/>
                        <a:buAutoNum type="arabicPeriod"/>
                      </a:pPr>
                      <a:r>
                        <a:rPr lang="zh-CN" sz="1000" kern="100">
                          <a:effectLst/>
                        </a:rPr>
                        <a:t>输入教师信息，保护问题等等</a:t>
                      </a:r>
                    </a:p>
                    <a:p>
                      <a:pPr marL="342900" lvl="0" indent="-342900" algn="just">
                        <a:spcAft>
                          <a:spcPts val="0"/>
                        </a:spcAft>
                        <a:buFont typeface="+mj-lt"/>
                        <a:buAutoNum type="arabicPeriod"/>
                      </a:pPr>
                      <a:r>
                        <a:rPr lang="zh-CN" sz="1000" kern="100">
                          <a:effectLst/>
                        </a:rPr>
                        <a:t>填写修改密码</a:t>
                      </a:r>
                    </a:p>
                    <a:p>
                      <a:pPr marL="342900" lvl="0" indent="-342900" algn="just">
                        <a:spcAft>
                          <a:spcPts val="0"/>
                        </a:spcAft>
                        <a:buFont typeface="+mj-lt"/>
                        <a:buAutoNum type="arabicPeriod"/>
                      </a:pPr>
                      <a:r>
                        <a:rPr lang="zh-CN" sz="1000" kern="100">
                          <a:effectLst/>
                        </a:rPr>
                        <a:t>修改成功</a:t>
                      </a:r>
                    </a:p>
                    <a:p>
                      <a:pPr marL="342900" lvl="0" indent="-342900" algn="just">
                        <a:spcAft>
                          <a:spcPts val="0"/>
                        </a:spcAft>
                        <a:buFont typeface="+mj-lt"/>
                        <a:buAutoNum type="arabicPeriod"/>
                      </a:pPr>
                      <a:r>
                        <a:rPr lang="zh-CN" sz="1000" kern="100">
                          <a:effectLst/>
                        </a:rPr>
                        <a:t>回到登录界面</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2935259214"/>
                  </a:ext>
                </a:extLst>
              </a:tr>
              <a:tr h="688209">
                <a:tc>
                  <a:txBody>
                    <a:bodyPr/>
                    <a:lstStyle/>
                    <a:p>
                      <a:pPr algn="just">
                        <a:spcAft>
                          <a:spcPts val="0"/>
                        </a:spcAft>
                      </a:pPr>
                      <a:r>
                        <a:rPr lang="zh-CN" sz="1000" kern="100">
                          <a:effectLst/>
                        </a:rPr>
                        <a:t>异常</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marL="342900" lvl="0" indent="-342900" algn="just">
                        <a:spcAft>
                          <a:spcPts val="0"/>
                        </a:spcAft>
                        <a:buFont typeface="+mj-lt"/>
                        <a:buAutoNum type="arabicPeriod"/>
                      </a:pPr>
                      <a:r>
                        <a:rPr lang="zh-CN" sz="1000" kern="100">
                          <a:effectLst/>
                        </a:rPr>
                        <a:t>不存在的帐号信息</a:t>
                      </a:r>
                    </a:p>
                    <a:p>
                      <a:pPr marL="342900" lvl="0" indent="-342900" algn="just">
                        <a:spcAft>
                          <a:spcPts val="0"/>
                        </a:spcAft>
                        <a:buFont typeface="+mj-lt"/>
                        <a:buAutoNum type="arabicPeriod"/>
                      </a:pPr>
                      <a:r>
                        <a:rPr lang="zh-CN" sz="1000" kern="100">
                          <a:effectLst/>
                        </a:rPr>
                        <a:t>没有成功发送验证码</a:t>
                      </a:r>
                    </a:p>
                    <a:p>
                      <a:pPr marL="342900" lvl="0" indent="-342900" algn="just">
                        <a:spcAft>
                          <a:spcPts val="0"/>
                        </a:spcAft>
                        <a:buFont typeface="+mj-lt"/>
                        <a:buAutoNum type="arabicPeriod"/>
                      </a:pPr>
                      <a:r>
                        <a:rPr lang="zh-CN" sz="1000" kern="100">
                          <a:effectLst/>
                        </a:rPr>
                        <a:t>错误的验证码</a:t>
                      </a:r>
                    </a:p>
                    <a:p>
                      <a:pPr marL="342900" lvl="0" indent="-342900" algn="just">
                        <a:spcAft>
                          <a:spcPts val="0"/>
                        </a:spcAft>
                        <a:buFont typeface="+mj-lt"/>
                        <a:buAutoNum type="arabicPeriod"/>
                      </a:pPr>
                      <a:r>
                        <a:rPr lang="zh-CN" sz="1000" kern="100">
                          <a:effectLst/>
                        </a:rPr>
                        <a:t>网站崩溃</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48667901"/>
                  </a:ext>
                </a:extLst>
              </a:tr>
              <a:tr h="172052">
                <a:tc>
                  <a:txBody>
                    <a:bodyPr/>
                    <a:lstStyle/>
                    <a:p>
                      <a:pPr algn="just">
                        <a:spcAft>
                          <a:spcPts val="0"/>
                        </a:spcAft>
                      </a:pPr>
                      <a:r>
                        <a:rPr lang="zh-CN" sz="1000" kern="100">
                          <a:effectLst/>
                        </a:rPr>
                        <a:t>扩展事件流</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无</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140492216"/>
                  </a:ext>
                </a:extLst>
              </a:tr>
              <a:tr h="172052">
                <a:tc>
                  <a:txBody>
                    <a:bodyPr/>
                    <a:lstStyle/>
                    <a:p>
                      <a:pPr algn="just">
                        <a:spcAft>
                          <a:spcPts val="0"/>
                        </a:spcAft>
                      </a:pPr>
                      <a:r>
                        <a:rPr lang="zh-CN" sz="1000" kern="100">
                          <a:effectLst/>
                        </a:rPr>
                        <a:t>子事件流</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无</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273894320"/>
                  </a:ext>
                </a:extLst>
              </a:tr>
              <a:tr h="172052">
                <a:tc>
                  <a:txBody>
                    <a:bodyPr/>
                    <a:lstStyle/>
                    <a:p>
                      <a:pPr algn="just">
                        <a:spcAft>
                          <a:spcPts val="0"/>
                        </a:spcAft>
                      </a:pPr>
                      <a:r>
                        <a:rPr lang="zh-CN" sz="1000" kern="100">
                          <a:effectLst/>
                        </a:rPr>
                        <a:t>规则与约束</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修改的信息必须符合输入要求</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3349637150"/>
                  </a:ext>
                </a:extLst>
              </a:tr>
              <a:tr h="172052">
                <a:tc>
                  <a:txBody>
                    <a:bodyPr/>
                    <a:lstStyle/>
                    <a:p>
                      <a:pPr algn="just">
                        <a:spcAft>
                          <a:spcPts val="0"/>
                        </a:spcAft>
                      </a:pPr>
                      <a:r>
                        <a:rPr lang="zh-CN" sz="1000" kern="100">
                          <a:effectLst/>
                        </a:rPr>
                        <a:t>优先级</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en-US" sz="1000" kern="100">
                          <a:effectLst/>
                        </a:rPr>
                        <a:t>2.87</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816343898"/>
                  </a:ext>
                </a:extLst>
              </a:tr>
              <a:tr h="172052">
                <a:tc>
                  <a:txBody>
                    <a:bodyPr/>
                    <a:lstStyle/>
                    <a:p>
                      <a:pPr algn="just">
                        <a:spcAft>
                          <a:spcPts val="0"/>
                        </a:spcAft>
                      </a:pPr>
                      <a:r>
                        <a:rPr lang="zh-CN" sz="1000" kern="100">
                          <a:effectLst/>
                        </a:rPr>
                        <a:t>输入</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a:effectLst/>
                        </a:rPr>
                        <a:t>教师信息 </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1995482717"/>
                  </a:ext>
                </a:extLst>
              </a:tr>
              <a:tr h="172052">
                <a:tc>
                  <a:txBody>
                    <a:bodyPr/>
                    <a:lstStyle/>
                    <a:p>
                      <a:pPr algn="just">
                        <a:spcAft>
                          <a:spcPts val="0"/>
                        </a:spcAft>
                      </a:pPr>
                      <a:r>
                        <a:rPr lang="zh-CN" sz="1000" kern="100">
                          <a:effectLst/>
                        </a:rPr>
                        <a:t>输出</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tc>
                  <a:txBody>
                    <a:bodyPr/>
                    <a:lstStyle/>
                    <a:p>
                      <a:pPr algn="just">
                        <a:spcAft>
                          <a:spcPts val="0"/>
                        </a:spcAft>
                      </a:pPr>
                      <a:r>
                        <a:rPr lang="zh-CN" sz="1000" kern="100" dirty="0">
                          <a:effectLst/>
                        </a:rPr>
                        <a:t>修改成功</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4392" marR="54392" marT="0" marB="0"/>
                </a:tc>
                <a:extLst>
                  <a:ext uri="{0D108BD9-81ED-4DB2-BD59-A6C34878D82A}">
                    <a16:rowId xmlns:a16="http://schemas.microsoft.com/office/drawing/2014/main" val="4140651002"/>
                  </a:ext>
                </a:extLst>
              </a:tr>
            </a:tbl>
          </a:graphicData>
        </a:graphic>
      </p:graphicFrame>
      <p:sp>
        <p:nvSpPr>
          <p:cNvPr id="12"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44669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 name="矩形 23"/>
          <p:cNvSpPr>
            <a:spLocks noChangeArrowheads="1"/>
          </p:cNvSpPr>
          <p:nvPr/>
        </p:nvSpPr>
        <p:spPr bwMode="auto">
          <a:xfrm>
            <a:off x="988219" y="1457900"/>
            <a:ext cx="5506852" cy="39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6.1</a:t>
            </a:r>
            <a:r>
              <a:rPr lang="zh-CN" altLang="zh-CN" sz="2400" b="1" dirty="0">
                <a:solidFill>
                  <a:schemeClr val="bg1"/>
                </a:solidFill>
                <a:latin typeface="+mn-ea"/>
                <a:ea typeface="+mn-ea"/>
              </a:rPr>
              <a:t>易用性</a:t>
            </a:r>
          </a:p>
          <a:p>
            <a:r>
              <a:rPr lang="zh-CN" altLang="zh-CN" sz="2000" dirty="0">
                <a:solidFill>
                  <a:schemeClr val="bg1"/>
                </a:solidFill>
                <a:latin typeface="+mn-ea"/>
                <a:ea typeface="+mn-ea"/>
              </a:rPr>
              <a:t>（</a:t>
            </a:r>
            <a:r>
              <a:rPr lang="en-US" altLang="zh-CN" sz="2000" dirty="0">
                <a:solidFill>
                  <a:schemeClr val="bg1"/>
                </a:solidFill>
                <a:latin typeface="+mn-ea"/>
                <a:ea typeface="+mn-ea"/>
              </a:rPr>
              <a:t>1</a:t>
            </a:r>
            <a:r>
              <a:rPr lang="zh-CN" altLang="zh-CN" sz="2000" dirty="0">
                <a:solidFill>
                  <a:schemeClr val="bg1"/>
                </a:solidFill>
                <a:latin typeface="+mn-ea"/>
                <a:ea typeface="+mn-ea"/>
              </a:rPr>
              <a:t>）用户可以通过搜索的方式进行快速方便地查找课程或教师。</a:t>
            </a:r>
          </a:p>
          <a:p>
            <a:r>
              <a:rPr lang="zh-CN" altLang="zh-CN" sz="2000" dirty="0">
                <a:solidFill>
                  <a:schemeClr val="bg1"/>
                </a:solidFill>
                <a:latin typeface="+mn-ea"/>
                <a:ea typeface="+mn-ea"/>
              </a:rPr>
              <a:t>（</a:t>
            </a:r>
            <a:r>
              <a:rPr lang="en-US" altLang="zh-CN" sz="2000" dirty="0">
                <a:solidFill>
                  <a:schemeClr val="bg1"/>
                </a:solidFill>
                <a:latin typeface="+mn-ea"/>
                <a:ea typeface="+mn-ea"/>
              </a:rPr>
              <a:t>2</a:t>
            </a:r>
            <a:r>
              <a:rPr lang="zh-CN" altLang="zh-CN" sz="2000" dirty="0">
                <a:solidFill>
                  <a:schemeClr val="bg1"/>
                </a:solidFill>
                <a:latin typeface="+mn-ea"/>
                <a:ea typeface="+mn-ea"/>
              </a:rPr>
              <a:t>）学生和教师都可以从自己的个人中心里找到之前关注的课程或教师。</a:t>
            </a:r>
          </a:p>
          <a:p>
            <a:r>
              <a:rPr lang="zh-CN" altLang="zh-CN" sz="2000" dirty="0">
                <a:solidFill>
                  <a:schemeClr val="bg1"/>
                </a:solidFill>
                <a:latin typeface="+mn-ea"/>
                <a:ea typeface="+mn-ea"/>
              </a:rPr>
              <a:t>（</a:t>
            </a:r>
            <a:r>
              <a:rPr lang="en-US" altLang="zh-CN" sz="2000" dirty="0">
                <a:solidFill>
                  <a:schemeClr val="bg1"/>
                </a:solidFill>
                <a:latin typeface="+mn-ea"/>
                <a:ea typeface="+mn-ea"/>
              </a:rPr>
              <a:t>3</a:t>
            </a:r>
            <a:r>
              <a:rPr lang="zh-CN" altLang="zh-CN" sz="2000" dirty="0">
                <a:solidFill>
                  <a:schemeClr val="bg1"/>
                </a:solidFill>
                <a:latin typeface="+mn-ea"/>
                <a:ea typeface="+mn-ea"/>
              </a:rPr>
              <a:t>）网站将会提示学生所关注课程或教师的未读通知。</a:t>
            </a:r>
          </a:p>
          <a:p>
            <a:r>
              <a:rPr lang="zh-CN" altLang="zh-CN" sz="2000" dirty="0">
                <a:solidFill>
                  <a:schemeClr val="bg1"/>
                </a:solidFill>
                <a:latin typeface="+mn-ea"/>
                <a:ea typeface="+mn-ea"/>
              </a:rPr>
              <a:t>（</a:t>
            </a:r>
            <a:r>
              <a:rPr lang="en-US" altLang="zh-CN" sz="2000" dirty="0">
                <a:solidFill>
                  <a:schemeClr val="bg1"/>
                </a:solidFill>
                <a:latin typeface="+mn-ea"/>
                <a:ea typeface="+mn-ea"/>
              </a:rPr>
              <a:t>4</a:t>
            </a:r>
            <a:r>
              <a:rPr lang="zh-CN" altLang="zh-CN" sz="2000" dirty="0">
                <a:solidFill>
                  <a:schemeClr val="bg1"/>
                </a:solidFill>
                <a:latin typeface="+mn-ea"/>
                <a:ea typeface="+mn-ea"/>
              </a:rPr>
              <a:t>）用户在讨论版里的发言可以进行撤销。</a:t>
            </a:r>
          </a:p>
          <a:p>
            <a:r>
              <a:rPr lang="zh-CN" altLang="zh-CN" sz="2000" dirty="0">
                <a:solidFill>
                  <a:schemeClr val="bg1"/>
                </a:solidFill>
                <a:latin typeface="+mn-ea"/>
                <a:ea typeface="+mn-ea"/>
              </a:rPr>
              <a:t>（</a:t>
            </a:r>
            <a:r>
              <a:rPr lang="en-US" altLang="zh-CN" sz="2000" dirty="0">
                <a:solidFill>
                  <a:schemeClr val="bg1"/>
                </a:solidFill>
                <a:latin typeface="+mn-ea"/>
                <a:ea typeface="+mn-ea"/>
              </a:rPr>
              <a:t>5</a:t>
            </a:r>
            <a:r>
              <a:rPr lang="zh-CN" altLang="zh-CN" sz="2000" dirty="0">
                <a:solidFill>
                  <a:schemeClr val="bg1"/>
                </a:solidFill>
                <a:latin typeface="+mn-ea"/>
                <a:ea typeface="+mn-ea"/>
              </a:rPr>
              <a:t>）网站允许用户下载课程资料。</a:t>
            </a:r>
          </a:p>
          <a:p>
            <a:r>
              <a:rPr lang="zh-CN" altLang="zh-CN" sz="2000" dirty="0">
                <a:solidFill>
                  <a:schemeClr val="bg1"/>
                </a:solidFill>
                <a:latin typeface="+mn-ea"/>
                <a:ea typeface="+mn-ea"/>
              </a:rPr>
              <a:t>（</a:t>
            </a:r>
            <a:r>
              <a:rPr lang="en-US" altLang="zh-CN" sz="2000" dirty="0">
                <a:solidFill>
                  <a:schemeClr val="bg1"/>
                </a:solidFill>
                <a:latin typeface="+mn-ea"/>
                <a:ea typeface="+mn-ea"/>
              </a:rPr>
              <a:t>6</a:t>
            </a:r>
            <a:r>
              <a:rPr lang="zh-CN" altLang="zh-CN" sz="2000" dirty="0">
                <a:solidFill>
                  <a:schemeClr val="bg1"/>
                </a:solidFill>
                <a:latin typeface="+mn-ea"/>
                <a:ea typeface="+mn-ea"/>
              </a:rPr>
              <a:t>）网站里包括课程介绍，学生可以通过课程介绍决定要不要关注该课程。</a:t>
            </a:r>
            <a:endParaRPr lang="zh-CN" altLang="en-US" sz="2000" dirty="0">
              <a:solidFill>
                <a:schemeClr val="bg1"/>
              </a:solidFill>
              <a:latin typeface="+mn-ea"/>
              <a:ea typeface="+mn-ea"/>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28782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矩形 23"/>
          <p:cNvSpPr>
            <a:spLocks noChangeArrowheads="1"/>
          </p:cNvSpPr>
          <p:nvPr/>
        </p:nvSpPr>
        <p:spPr bwMode="auto">
          <a:xfrm>
            <a:off x="988219" y="1457900"/>
            <a:ext cx="6318497" cy="436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6.2</a:t>
            </a:r>
            <a:r>
              <a:rPr lang="zh-CN" altLang="en-US" sz="2400" b="1" dirty="0" smtClean="0">
                <a:solidFill>
                  <a:schemeClr val="bg1"/>
                </a:solidFill>
                <a:latin typeface="+mn-ea"/>
                <a:ea typeface="+mn-ea"/>
              </a:rPr>
              <a:t>性能需求</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）客户端一般响应时间不超过</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秒。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2</a:t>
            </a:r>
            <a:r>
              <a:rPr lang="zh-CN" altLang="en-US" sz="2000" dirty="0" smtClean="0">
                <a:solidFill>
                  <a:schemeClr val="bg1"/>
                </a:solidFill>
                <a:latin typeface="+mn-ea"/>
                <a:ea typeface="+mn-ea"/>
              </a:rPr>
              <a:t>）教师答疑期间，系统将能适应</a:t>
            </a:r>
            <a:r>
              <a:rPr lang="en-US" altLang="zh-CN" sz="2000" dirty="0" smtClean="0">
                <a:solidFill>
                  <a:schemeClr val="bg1"/>
                </a:solidFill>
                <a:latin typeface="+mn-ea"/>
                <a:ea typeface="+mn-ea"/>
              </a:rPr>
              <a:t>5000</a:t>
            </a:r>
            <a:r>
              <a:rPr lang="zh-CN" altLang="en-US" sz="2000" dirty="0" smtClean="0">
                <a:solidFill>
                  <a:schemeClr val="bg1"/>
                </a:solidFill>
                <a:latin typeface="+mn-ea"/>
                <a:ea typeface="+mn-ea"/>
              </a:rPr>
              <a:t>个学生提问。</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）支持</a:t>
            </a:r>
            <a:r>
              <a:rPr lang="en-US" altLang="zh-CN" sz="2000" dirty="0" smtClean="0">
                <a:solidFill>
                  <a:schemeClr val="bg1"/>
                </a:solidFill>
                <a:latin typeface="+mn-ea"/>
                <a:ea typeface="+mn-ea"/>
              </a:rPr>
              <a:t>200</a:t>
            </a:r>
            <a:r>
              <a:rPr lang="zh-CN" altLang="en-US" sz="2000" dirty="0" smtClean="0">
                <a:solidFill>
                  <a:schemeClr val="bg1"/>
                </a:solidFill>
                <a:latin typeface="+mn-ea"/>
                <a:ea typeface="+mn-ea"/>
              </a:rPr>
              <a:t>名用户信息的一次性导入，导入时间不超过</a:t>
            </a:r>
            <a:r>
              <a:rPr lang="en-US" altLang="zh-CN" sz="2000" dirty="0" smtClean="0">
                <a:solidFill>
                  <a:schemeClr val="bg1"/>
                </a:solidFill>
                <a:latin typeface="+mn-ea"/>
                <a:ea typeface="+mn-ea"/>
              </a:rPr>
              <a:t>300</a:t>
            </a:r>
            <a:r>
              <a:rPr lang="zh-CN" altLang="en-US" sz="2000" dirty="0" smtClean="0">
                <a:solidFill>
                  <a:schemeClr val="bg1"/>
                </a:solidFill>
                <a:latin typeface="+mn-ea"/>
                <a:ea typeface="+mn-ea"/>
              </a:rPr>
              <a:t>秒。</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4</a:t>
            </a:r>
            <a:r>
              <a:rPr lang="zh-CN" altLang="en-US" sz="2000" dirty="0" smtClean="0">
                <a:solidFill>
                  <a:schemeClr val="bg1"/>
                </a:solidFill>
                <a:latin typeface="+mn-ea"/>
                <a:ea typeface="+mn-ea"/>
              </a:rPr>
              <a:t>）支持</a:t>
            </a:r>
            <a:r>
              <a:rPr lang="en-US" altLang="zh-CN" sz="2000" dirty="0" smtClean="0">
                <a:solidFill>
                  <a:schemeClr val="bg1"/>
                </a:solidFill>
                <a:latin typeface="+mn-ea"/>
                <a:ea typeface="+mn-ea"/>
              </a:rPr>
              <a:t>400</a:t>
            </a:r>
            <a:r>
              <a:rPr lang="zh-CN" altLang="en-US" sz="2000" dirty="0" smtClean="0">
                <a:solidFill>
                  <a:schemeClr val="bg1"/>
                </a:solidFill>
                <a:latin typeface="+mn-ea"/>
                <a:ea typeface="+mn-ea"/>
              </a:rPr>
              <a:t>名用户并发使用，并保证性能不受影响。</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5</a:t>
            </a:r>
            <a:r>
              <a:rPr lang="zh-CN" altLang="en-US" sz="2000" dirty="0" smtClean="0">
                <a:solidFill>
                  <a:schemeClr val="bg1"/>
                </a:solidFill>
                <a:latin typeface="+mn-ea"/>
                <a:ea typeface="+mn-ea"/>
              </a:rPr>
              <a:t>）用户向系统提交信息后，系统将在</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秒内向用户显示确认信息。</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6</a:t>
            </a:r>
            <a:r>
              <a:rPr lang="zh-CN" altLang="en-US" sz="2000" dirty="0" smtClean="0">
                <a:solidFill>
                  <a:schemeClr val="bg1"/>
                </a:solidFill>
                <a:latin typeface="+mn-ea"/>
                <a:ea typeface="+mn-ea"/>
              </a:rPr>
              <a:t>）用户登录、上传资料、下载课程资料等事务成功率为</a:t>
            </a:r>
            <a:r>
              <a:rPr lang="en-US" altLang="zh-CN" sz="2000" dirty="0" smtClean="0">
                <a:solidFill>
                  <a:schemeClr val="bg1"/>
                </a:solidFill>
                <a:latin typeface="+mn-ea"/>
                <a:ea typeface="+mn-ea"/>
              </a:rPr>
              <a:t>99%</a:t>
            </a:r>
            <a:r>
              <a:rPr lang="zh-CN" altLang="en-US" sz="2000" dirty="0" smtClean="0">
                <a:solidFill>
                  <a:schemeClr val="bg1"/>
                </a:solidFill>
                <a:latin typeface="+mn-ea"/>
                <a:ea typeface="+mn-ea"/>
              </a:rPr>
              <a:t>以上。</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7</a:t>
            </a:r>
            <a:r>
              <a:rPr lang="zh-CN" altLang="en-US" sz="2000" dirty="0" smtClean="0">
                <a:solidFill>
                  <a:schemeClr val="bg1"/>
                </a:solidFill>
                <a:latin typeface="+mn-ea"/>
                <a:ea typeface="+mn-ea"/>
              </a:rPr>
              <a:t>）一般至少有</a:t>
            </a:r>
            <a:r>
              <a:rPr lang="en-US" altLang="zh-CN" sz="2000" dirty="0" smtClean="0">
                <a:solidFill>
                  <a:schemeClr val="bg1"/>
                </a:solidFill>
                <a:latin typeface="+mn-ea"/>
                <a:ea typeface="+mn-ea"/>
              </a:rPr>
              <a:t>10%</a:t>
            </a:r>
            <a:r>
              <a:rPr lang="zh-CN" altLang="en-US" sz="2000" dirty="0" smtClean="0">
                <a:solidFill>
                  <a:schemeClr val="bg1"/>
                </a:solidFill>
                <a:latin typeface="+mn-ea"/>
                <a:ea typeface="+mn-ea"/>
              </a:rPr>
              <a:t>可用内存，内存使用率可接受上限为</a:t>
            </a:r>
            <a:r>
              <a:rPr lang="en-US" altLang="zh-CN" sz="2000" dirty="0" smtClean="0">
                <a:solidFill>
                  <a:schemeClr val="bg1"/>
                </a:solidFill>
                <a:latin typeface="+mn-ea"/>
                <a:ea typeface="+mn-ea"/>
              </a:rPr>
              <a:t>85%</a:t>
            </a:r>
            <a:r>
              <a:rPr lang="zh-CN" altLang="en-US" sz="2000" dirty="0" smtClean="0">
                <a:solidFill>
                  <a:schemeClr val="bg1"/>
                </a:solidFill>
                <a:latin typeface="+mn-ea"/>
                <a:ea typeface="+mn-ea"/>
              </a:rPr>
              <a:t>。</a:t>
            </a: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850705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矩形 23"/>
          <p:cNvSpPr>
            <a:spLocks noChangeArrowheads="1"/>
          </p:cNvSpPr>
          <p:nvPr/>
        </p:nvSpPr>
        <p:spPr bwMode="auto">
          <a:xfrm>
            <a:off x="1157288" y="1457900"/>
            <a:ext cx="6113524" cy="372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6.3</a:t>
            </a:r>
            <a:r>
              <a:rPr lang="zh-CN" altLang="en-US" sz="2400" b="1" dirty="0" smtClean="0">
                <a:solidFill>
                  <a:schemeClr val="bg1"/>
                </a:solidFill>
                <a:latin typeface="+mn-ea"/>
                <a:ea typeface="+mn-ea"/>
              </a:rPr>
              <a:t>安全设施需求</a:t>
            </a:r>
          </a:p>
          <a:p>
            <a:pPr>
              <a:buNone/>
            </a:pPr>
            <a:r>
              <a:rPr lang="zh-CN" altLang="en-US" sz="1400" dirty="0" smtClean="0">
                <a:solidFill>
                  <a:schemeClr val="bg1"/>
                </a:solidFill>
                <a:latin typeface="+mn-ea"/>
                <a:ea typeface="+mn-ea"/>
              </a:rPr>
              <a:t>    </a:t>
            </a:r>
            <a:r>
              <a:rPr lang="zh-CN" altLang="en-US" sz="2000" dirty="0" smtClean="0">
                <a:solidFill>
                  <a:schemeClr val="bg1"/>
                </a:solidFill>
                <a:latin typeface="+mn-ea"/>
                <a:ea typeface="+mn-ea"/>
              </a:rPr>
              <a:t>系统能在网络、硬件或系统出现故障时，提供不同级别的容灾服务。系统平台通过严格的流程与权限控制，做到严格审核与分配系统权限，严禁未经许可的用户访问和操作。同时由于系统的运行环境是分布式的，我们将采取有效、严格的软件防护</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防病毒软件</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与硬件防护</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硬件防火墙</a:t>
            </a:r>
            <a:r>
              <a:rPr lang="en-US" altLang="zh-CN" sz="2000" dirty="0" smtClean="0">
                <a:solidFill>
                  <a:schemeClr val="bg1"/>
                </a:solidFill>
                <a:latin typeface="+mn-ea"/>
                <a:ea typeface="+mn-ea"/>
              </a:rPr>
              <a:t>)</a:t>
            </a:r>
            <a:r>
              <a:rPr lang="zh-CN" altLang="en-US" sz="2000" dirty="0" smtClean="0">
                <a:solidFill>
                  <a:schemeClr val="bg1"/>
                </a:solidFill>
                <a:latin typeface="+mn-ea"/>
                <a:ea typeface="+mn-ea"/>
              </a:rPr>
              <a:t>措施相结合预防外界用户对系统的攻击与破坏。 </a:t>
            </a:r>
          </a:p>
          <a:p>
            <a:pPr>
              <a:buNone/>
            </a:pPr>
            <a:r>
              <a:rPr lang="zh-CN" altLang="en-US" sz="2000" dirty="0" smtClean="0">
                <a:solidFill>
                  <a:schemeClr val="bg1"/>
                </a:solidFill>
                <a:latin typeface="+mn-ea"/>
                <a:ea typeface="+mn-ea"/>
              </a:rPr>
              <a:t>    另外系统建立了健全的备份和灾难恢复机制，系统文件、应用服务的配置文件及二次开发代码文件都需要做一个全备份，然后每天做一次增量备份，并进行异地存储，分别存放在移动机房和其他机房。</a:t>
            </a:r>
          </a:p>
        </p:txBody>
      </p:sp>
      <p:sp>
        <p:nvSpPr>
          <p:cNvPr id="1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324391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 name="矩形 23"/>
          <p:cNvSpPr>
            <a:spLocks noChangeArrowheads="1"/>
          </p:cNvSpPr>
          <p:nvPr/>
        </p:nvSpPr>
        <p:spPr bwMode="auto">
          <a:xfrm>
            <a:off x="988219" y="1457900"/>
            <a:ext cx="9176713" cy="505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6.4</a:t>
            </a:r>
            <a:r>
              <a:rPr lang="zh-CN" altLang="en-US" sz="2400" b="1" dirty="0" smtClean="0">
                <a:solidFill>
                  <a:schemeClr val="bg1"/>
                </a:solidFill>
                <a:latin typeface="+mn-ea"/>
                <a:ea typeface="+mn-ea"/>
              </a:rPr>
              <a:t>安全性需求</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）权限控制 </a:t>
            </a:r>
          </a:p>
          <a:p>
            <a:pPr>
              <a:buNone/>
            </a:pPr>
            <a:r>
              <a:rPr lang="zh-CN" altLang="en-US" sz="2000" dirty="0" smtClean="0">
                <a:solidFill>
                  <a:schemeClr val="bg1"/>
                </a:solidFill>
                <a:latin typeface="+mn-ea"/>
                <a:ea typeface="+mn-ea"/>
              </a:rPr>
              <a:t>    根据不同用户角色，设置相应权限，用户的重要操作都做相应的日志记录以备查看，没有权限的用户禁止使用系统。只有管理员用户才能对学生、教师用户进行管理操作；游客用户只能浏览网站的首页，必须登录后才能进行其他操作；学生与教师用户只能下载所关注课程的资料和参与课程讨论版的讨论；教师用户只能上传自己开设的课程的资料。</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2</a:t>
            </a:r>
            <a:r>
              <a:rPr lang="zh-CN" altLang="en-US" sz="2000" dirty="0" smtClean="0">
                <a:solidFill>
                  <a:schemeClr val="bg1"/>
                </a:solidFill>
                <a:latin typeface="+mn-ea"/>
                <a:ea typeface="+mn-ea"/>
              </a:rPr>
              <a:t>）重要数据加密 </a:t>
            </a:r>
          </a:p>
          <a:p>
            <a:pPr>
              <a:buNone/>
            </a:pPr>
            <a:r>
              <a:rPr lang="zh-CN" altLang="en-US" sz="2000" dirty="0" smtClean="0">
                <a:solidFill>
                  <a:schemeClr val="bg1"/>
                </a:solidFill>
                <a:latin typeface="+mn-ea"/>
                <a:ea typeface="+mn-ea"/>
              </a:rPr>
              <a:t>    所有涉及功能信息或个人身份信息的网络事务，都需进行加密操作。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）数据备份 </a:t>
            </a:r>
          </a:p>
          <a:p>
            <a:pPr>
              <a:buNone/>
            </a:pPr>
            <a:r>
              <a:rPr lang="zh-CN" altLang="en-US" sz="2000" dirty="0" smtClean="0">
                <a:solidFill>
                  <a:schemeClr val="bg1"/>
                </a:solidFill>
                <a:latin typeface="+mn-ea"/>
                <a:ea typeface="+mn-ea"/>
              </a:rPr>
              <a:t>    允许用户进行数据的备份和恢复，以弥补数据的破坏和丢失。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4</a:t>
            </a:r>
            <a:r>
              <a:rPr lang="zh-CN" altLang="en-US" sz="2000" dirty="0" smtClean="0">
                <a:solidFill>
                  <a:schemeClr val="bg1"/>
                </a:solidFill>
                <a:latin typeface="+mn-ea"/>
                <a:ea typeface="+mn-ea"/>
              </a:rPr>
              <a:t>）记录日志 </a:t>
            </a:r>
          </a:p>
          <a:p>
            <a:pPr>
              <a:buNone/>
            </a:pPr>
            <a:r>
              <a:rPr lang="zh-CN" altLang="en-US" sz="2000" dirty="0" smtClean="0">
                <a:solidFill>
                  <a:schemeClr val="bg1"/>
                </a:solidFill>
                <a:latin typeface="+mn-ea"/>
                <a:ea typeface="+mn-ea"/>
              </a:rPr>
              <a:t>    本网站能够记录系统运行时所发生的所有错误，包括本机错误和网络错误。这些错误记录便于查找错误的原因。日志同时记录用户的关键性操作信息。</a:t>
            </a:r>
          </a:p>
        </p:txBody>
      </p:sp>
      <p:sp>
        <p:nvSpPr>
          <p:cNvPr id="10"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4487624"/>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矩形 23"/>
          <p:cNvSpPr>
            <a:spLocks noChangeArrowheads="1"/>
          </p:cNvSpPr>
          <p:nvPr/>
        </p:nvSpPr>
        <p:spPr bwMode="auto">
          <a:xfrm>
            <a:off x="1157288" y="1457900"/>
            <a:ext cx="4008722" cy="13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6.5</a:t>
            </a:r>
            <a:r>
              <a:rPr lang="zh-CN" altLang="en-US" sz="2400" b="1" dirty="0" smtClean="0">
                <a:solidFill>
                  <a:schemeClr val="bg1"/>
                </a:solidFill>
                <a:latin typeface="+mn-ea"/>
                <a:ea typeface="+mn-ea"/>
              </a:rPr>
              <a:t>保密性需求</a:t>
            </a:r>
          </a:p>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所有涉及功能信息或个人身份信息的网络事务，都需进行加密操作。</a:t>
            </a:r>
          </a:p>
        </p:txBody>
      </p:sp>
      <p:sp>
        <p:nvSpPr>
          <p:cNvPr id="10" name="矩形 23"/>
          <p:cNvSpPr>
            <a:spLocks noChangeArrowheads="1"/>
          </p:cNvSpPr>
          <p:nvPr/>
        </p:nvSpPr>
        <p:spPr bwMode="auto">
          <a:xfrm>
            <a:off x="1157288" y="3394693"/>
            <a:ext cx="4008722" cy="138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6.6</a:t>
            </a:r>
            <a:r>
              <a:rPr lang="zh-CN" altLang="en-US" sz="2400" b="1" dirty="0" smtClean="0">
                <a:solidFill>
                  <a:schemeClr val="bg1"/>
                </a:solidFill>
                <a:latin typeface="+mn-ea"/>
                <a:ea typeface="+mn-ea"/>
              </a:rPr>
              <a:t>完整性需求</a:t>
            </a:r>
          </a:p>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所有输入数据都有相应规则，只有管理员用户才可以对网站的信息进行管理。</a:t>
            </a:r>
          </a:p>
        </p:txBody>
      </p:sp>
      <p:sp>
        <p:nvSpPr>
          <p:cNvPr id="11" name="矩形 23"/>
          <p:cNvSpPr>
            <a:spLocks noChangeArrowheads="1"/>
          </p:cNvSpPr>
          <p:nvPr/>
        </p:nvSpPr>
        <p:spPr bwMode="auto">
          <a:xfrm>
            <a:off x="6318203" y="1457900"/>
            <a:ext cx="4008722" cy="193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6.7</a:t>
            </a:r>
            <a:r>
              <a:rPr lang="zh-CN" altLang="en-US" sz="2400" b="1" dirty="0" smtClean="0">
                <a:solidFill>
                  <a:schemeClr val="bg1"/>
                </a:solidFill>
                <a:latin typeface="+mn-ea"/>
                <a:ea typeface="+mn-ea"/>
              </a:rPr>
              <a:t>健壮性需求</a:t>
            </a:r>
          </a:p>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如果在讨论版里成功发布消息前，与网站的连接中断，那么用户只要再次登录网站，网站将会提示用户是否要恢复未完成消息并继续对该消息进行处理。</a:t>
            </a:r>
          </a:p>
        </p:txBody>
      </p: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69287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53" name="文本框 65"/>
          <p:cNvSpPr txBox="1">
            <a:spLocks noChangeArrowheads="1"/>
          </p:cNvSpPr>
          <p:nvPr/>
        </p:nvSpPr>
        <p:spPr bwMode="auto">
          <a:xfrm>
            <a:off x="0" y="962680"/>
            <a:ext cx="2262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组员介绍</a:t>
            </a:r>
            <a:endParaRPr lang="zh-CN" altLang="en-US"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5634" y="1666483"/>
            <a:ext cx="1761062" cy="1753739"/>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6519" y="1666483"/>
            <a:ext cx="1756911" cy="1756911"/>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83253" y="1679528"/>
            <a:ext cx="1727647" cy="1727647"/>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19724" y="4042549"/>
            <a:ext cx="1732578" cy="1732578"/>
          </a:xfrm>
          <a:prstGeom prst="rect">
            <a:avLst/>
          </a:prstGeom>
        </p:spPr>
      </p:pic>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V="1">
            <a:off x="6922232" y="4051962"/>
            <a:ext cx="1723165" cy="1723165"/>
          </a:xfrm>
          <a:prstGeom prst="rect">
            <a:avLst/>
          </a:prstGeom>
        </p:spPr>
      </p:pic>
      <p:sp>
        <p:nvSpPr>
          <p:cNvPr id="59" name="文本框 65"/>
          <p:cNvSpPr txBox="1">
            <a:spLocks noChangeArrowheads="1"/>
          </p:cNvSpPr>
          <p:nvPr/>
        </p:nvSpPr>
        <p:spPr bwMode="auto">
          <a:xfrm>
            <a:off x="3275166" y="1663311"/>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葛倍良</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0" name="文本框 65"/>
          <p:cNvSpPr txBox="1">
            <a:spLocks noChangeArrowheads="1"/>
          </p:cNvSpPr>
          <p:nvPr/>
        </p:nvSpPr>
        <p:spPr bwMode="auto">
          <a:xfrm>
            <a:off x="6490108" y="1663311"/>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金浩楠</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1" name="文本框 65"/>
          <p:cNvSpPr txBox="1">
            <a:spLocks noChangeArrowheads="1"/>
          </p:cNvSpPr>
          <p:nvPr/>
        </p:nvSpPr>
        <p:spPr bwMode="auto">
          <a:xfrm>
            <a:off x="4801242" y="4042549"/>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余倩</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2" name="文本框 65"/>
          <p:cNvSpPr txBox="1">
            <a:spLocks noChangeArrowheads="1"/>
          </p:cNvSpPr>
          <p:nvPr/>
        </p:nvSpPr>
        <p:spPr bwMode="auto">
          <a:xfrm>
            <a:off x="9705050" y="168271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黄鹏羽</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63" name="文本框 65"/>
          <p:cNvSpPr txBox="1">
            <a:spLocks noChangeArrowheads="1"/>
          </p:cNvSpPr>
          <p:nvPr/>
        </p:nvSpPr>
        <p:spPr bwMode="auto">
          <a:xfrm>
            <a:off x="8077486" y="4042549"/>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周雨璐</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3083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8"/>
                                        </p:tgtEl>
                                        <p:attrNameLst>
                                          <p:attrName>style.visibility</p:attrName>
                                        </p:attrNameLst>
                                      </p:cBhvr>
                                      <p:to>
                                        <p:strVal val="visible"/>
                                      </p:to>
                                    </p:set>
                                    <p:animEffect transition="in" filter="wipe(left)">
                                      <p:cBhvr>
                                        <p:cTn id="7" dur="250"/>
                                        <p:tgtEl>
                                          <p:spTgt spid="51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fill="hold"/>
                                        <p:tgtEl>
                                          <p:spTgt spid="59"/>
                                        </p:tgtEl>
                                        <p:attrNameLst>
                                          <p:attrName>ppt_x</p:attrName>
                                        </p:attrNameLst>
                                      </p:cBhvr>
                                      <p:tavLst>
                                        <p:tav tm="0">
                                          <p:val>
                                            <p:strVal val="#ppt_x"/>
                                          </p:val>
                                        </p:tav>
                                        <p:tav tm="100000">
                                          <p:val>
                                            <p:strVal val="#ppt_x"/>
                                          </p:val>
                                        </p:tav>
                                      </p:tavLst>
                                    </p:anim>
                                    <p:anim calcmode="lin" valueType="num">
                                      <p:cBhvr additive="base">
                                        <p:cTn id="17" dur="500" fill="hold"/>
                                        <p:tgtEl>
                                          <p:spTgt spid="59"/>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anim calcmode="lin" valueType="num">
                                      <p:cBhvr>
                                        <p:cTn id="28" dur="500" fill="hold"/>
                                        <p:tgtEl>
                                          <p:spTgt spid="60"/>
                                        </p:tgtEl>
                                        <p:attrNameLst>
                                          <p:attrName>ppt_x</p:attrName>
                                        </p:attrNameLst>
                                      </p:cBhvr>
                                      <p:tavLst>
                                        <p:tav tm="0">
                                          <p:val>
                                            <p:strVal val="#ppt_x"/>
                                          </p:val>
                                        </p:tav>
                                        <p:tav tm="100000">
                                          <p:val>
                                            <p:strVal val="#ppt_x"/>
                                          </p:val>
                                        </p:tav>
                                      </p:tavLst>
                                    </p:anim>
                                    <p:anim calcmode="lin" valueType="num">
                                      <p:cBhvr>
                                        <p:cTn id="29" dur="500" fill="hold"/>
                                        <p:tgtEl>
                                          <p:spTgt spid="60"/>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fill="hold"/>
                                        <p:tgtEl>
                                          <p:spTgt spid="62"/>
                                        </p:tgtEl>
                                        <p:attrNameLst>
                                          <p:attrName>ppt_x</p:attrName>
                                        </p:attrNameLst>
                                      </p:cBhvr>
                                      <p:tavLst>
                                        <p:tav tm="0">
                                          <p:val>
                                            <p:strVal val="#ppt_x"/>
                                          </p:val>
                                        </p:tav>
                                        <p:tav tm="100000">
                                          <p:val>
                                            <p:strVal val="#ppt_x"/>
                                          </p:val>
                                        </p:tav>
                                      </p:tavLst>
                                    </p:anim>
                                    <p:anim calcmode="lin" valueType="num">
                                      <p:cBhvr additive="base">
                                        <p:cTn id="39" dur="500" fill="hold"/>
                                        <p:tgtEl>
                                          <p:spTgt spid="62"/>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2" presetClass="entr" presetSubtype="4"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 presetClass="entr" presetSubtype="4"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 calcmode="lin" valueType="num">
                                      <p:cBhvr additive="base">
                                        <p:cTn id="48" dur="500" fill="hold"/>
                                        <p:tgtEl>
                                          <p:spTgt spid="61"/>
                                        </p:tgtEl>
                                        <p:attrNameLst>
                                          <p:attrName>ppt_x</p:attrName>
                                        </p:attrNameLst>
                                      </p:cBhvr>
                                      <p:tavLst>
                                        <p:tav tm="0">
                                          <p:val>
                                            <p:strVal val="#ppt_x"/>
                                          </p:val>
                                        </p:tav>
                                        <p:tav tm="100000">
                                          <p:val>
                                            <p:strVal val="#ppt_x"/>
                                          </p:val>
                                        </p:tav>
                                      </p:tavLst>
                                    </p:anim>
                                    <p:anim calcmode="lin" valueType="num">
                                      <p:cBhvr additive="base">
                                        <p:cTn id="49" dur="500" fill="hold"/>
                                        <p:tgtEl>
                                          <p:spTgt spid="61"/>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ID="2" presetClass="entr" presetSubtype="4"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ppt_x"/>
                                          </p:val>
                                        </p:tav>
                                        <p:tav tm="100000">
                                          <p:val>
                                            <p:strVal val="#ppt_x"/>
                                          </p:val>
                                        </p:tav>
                                      </p:tavLst>
                                    </p:anim>
                                    <p:anim calcmode="lin" valueType="num">
                                      <p:cBhvr additive="base">
                                        <p:cTn id="5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P spid="62" grpId="0"/>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 name="矩形 23"/>
          <p:cNvSpPr>
            <a:spLocks noChangeArrowheads="1"/>
          </p:cNvSpPr>
          <p:nvPr/>
        </p:nvSpPr>
        <p:spPr bwMode="auto">
          <a:xfrm>
            <a:off x="1027113" y="1457900"/>
            <a:ext cx="5622262" cy="43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altLang="zh-CN" sz="2400" b="1" dirty="0" smtClean="0">
                <a:solidFill>
                  <a:schemeClr val="bg1"/>
                </a:solidFill>
                <a:latin typeface="+mn-ea"/>
                <a:ea typeface="+mn-ea"/>
              </a:rPr>
              <a:t>6.8</a:t>
            </a:r>
            <a:r>
              <a:rPr lang="zh-CN" altLang="en-US" sz="2400" b="1" dirty="0" smtClean="0">
                <a:solidFill>
                  <a:schemeClr val="bg1"/>
                </a:solidFill>
                <a:latin typeface="+mn-ea"/>
                <a:ea typeface="+mn-ea"/>
              </a:rPr>
              <a:t>软件内部属性标准</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1</a:t>
            </a:r>
            <a:r>
              <a:rPr lang="zh-CN" altLang="en-US" sz="2000" dirty="0" smtClean="0">
                <a:solidFill>
                  <a:schemeClr val="bg1"/>
                </a:solidFill>
                <a:latin typeface="+mn-ea"/>
                <a:ea typeface="+mn-ea"/>
              </a:rPr>
              <a:t>）可用性：网站对任意合法的用户提供全天</a:t>
            </a:r>
            <a:r>
              <a:rPr lang="en-US" altLang="zh-CN" sz="2000" dirty="0" smtClean="0">
                <a:solidFill>
                  <a:schemeClr val="bg1"/>
                </a:solidFill>
                <a:latin typeface="+mn-ea"/>
                <a:ea typeface="+mn-ea"/>
              </a:rPr>
              <a:t>24</a:t>
            </a:r>
            <a:r>
              <a:rPr lang="zh-CN" altLang="en-US" sz="2000" dirty="0" smtClean="0">
                <a:solidFill>
                  <a:schemeClr val="bg1"/>
                </a:solidFill>
                <a:latin typeface="+mn-ea"/>
                <a:ea typeface="+mn-ea"/>
              </a:rPr>
              <a:t>小时使用，保证</a:t>
            </a:r>
            <a:r>
              <a:rPr lang="en-US" altLang="zh-CN" sz="2000" dirty="0" smtClean="0">
                <a:solidFill>
                  <a:schemeClr val="bg1"/>
                </a:solidFill>
                <a:latin typeface="+mn-ea"/>
                <a:ea typeface="+mn-ea"/>
              </a:rPr>
              <a:t>99.9%</a:t>
            </a:r>
            <a:r>
              <a:rPr lang="zh-CN" altLang="en-US" sz="2000" dirty="0" smtClean="0">
                <a:solidFill>
                  <a:schemeClr val="bg1"/>
                </a:solidFill>
                <a:latin typeface="+mn-ea"/>
                <a:ea typeface="+mn-ea"/>
              </a:rPr>
              <a:t>的时间可用。支持没有计算机使用经验、计算机使用经验较少及有较多计算机使用经验的用户均能方便地使用本系统。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2</a:t>
            </a:r>
            <a:r>
              <a:rPr lang="zh-CN" altLang="en-US" sz="2000" dirty="0" smtClean="0">
                <a:solidFill>
                  <a:schemeClr val="bg1"/>
                </a:solidFill>
                <a:latin typeface="+mn-ea"/>
                <a:ea typeface="+mn-ea"/>
              </a:rPr>
              <a:t>）有效性：在预计的高峰负载条件下，</a:t>
            </a:r>
            <a:r>
              <a:rPr lang="en-US" altLang="zh-CN" sz="2000" dirty="0" smtClean="0">
                <a:solidFill>
                  <a:schemeClr val="bg1"/>
                </a:solidFill>
                <a:latin typeface="+mn-ea"/>
                <a:ea typeface="+mn-ea"/>
              </a:rPr>
              <a:t>10%</a:t>
            </a:r>
            <a:r>
              <a:rPr lang="zh-CN" altLang="en-US" sz="2000" dirty="0" smtClean="0">
                <a:solidFill>
                  <a:schemeClr val="bg1"/>
                </a:solidFill>
                <a:latin typeface="+mn-ea"/>
                <a:ea typeface="+mn-ea"/>
              </a:rPr>
              <a:t>处理器能力和</a:t>
            </a:r>
            <a:r>
              <a:rPr lang="en-US" altLang="zh-CN" sz="2000" dirty="0" smtClean="0">
                <a:solidFill>
                  <a:schemeClr val="bg1"/>
                </a:solidFill>
                <a:latin typeface="+mn-ea"/>
                <a:ea typeface="+mn-ea"/>
              </a:rPr>
              <a:t>15%</a:t>
            </a:r>
            <a:r>
              <a:rPr lang="zh-CN" altLang="en-US" sz="2000" dirty="0" smtClean="0">
                <a:solidFill>
                  <a:schemeClr val="bg1"/>
                </a:solidFill>
                <a:latin typeface="+mn-ea"/>
                <a:ea typeface="+mn-ea"/>
              </a:rPr>
              <a:t>系统可用内存必须留出备用。 </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3</a:t>
            </a:r>
            <a:r>
              <a:rPr lang="zh-CN" altLang="en-US" sz="2000" dirty="0" smtClean="0">
                <a:solidFill>
                  <a:schemeClr val="bg1"/>
                </a:solidFill>
                <a:latin typeface="+mn-ea"/>
                <a:ea typeface="+mn-ea"/>
              </a:rPr>
              <a:t>）可修改性：每一个软件模块中，注释与源代码语句的比例至少为</a:t>
            </a:r>
            <a:r>
              <a:rPr lang="en-US" altLang="zh-CN" sz="2000" dirty="0" smtClean="0">
                <a:solidFill>
                  <a:schemeClr val="bg1"/>
                </a:solidFill>
                <a:latin typeface="+mn-ea"/>
                <a:ea typeface="+mn-ea"/>
              </a:rPr>
              <a:t>1∶2</a:t>
            </a:r>
            <a:r>
              <a:rPr lang="zh-CN" altLang="en-US" sz="2000" dirty="0" smtClean="0">
                <a:solidFill>
                  <a:schemeClr val="bg1"/>
                </a:solidFill>
                <a:latin typeface="+mn-ea"/>
                <a:ea typeface="+mn-ea"/>
              </a:rPr>
              <a:t>。</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4</a:t>
            </a:r>
            <a:r>
              <a:rPr lang="zh-CN" altLang="en-US" sz="2000" dirty="0" smtClean="0">
                <a:solidFill>
                  <a:schemeClr val="bg1"/>
                </a:solidFill>
                <a:latin typeface="+mn-ea"/>
                <a:ea typeface="+mn-ea"/>
              </a:rPr>
              <a:t>）可移植性：该网站在</a:t>
            </a:r>
            <a:r>
              <a:rPr lang="en-US" altLang="zh-CN" sz="2000" dirty="0" smtClean="0">
                <a:solidFill>
                  <a:schemeClr val="bg1"/>
                </a:solidFill>
                <a:latin typeface="+mn-ea"/>
                <a:ea typeface="+mn-ea"/>
              </a:rPr>
              <a:t>android</a:t>
            </a:r>
            <a:r>
              <a:rPr lang="zh-CN" altLang="en-US" sz="2000" dirty="0" smtClean="0">
                <a:solidFill>
                  <a:schemeClr val="bg1"/>
                </a:solidFill>
                <a:latin typeface="+mn-ea"/>
                <a:ea typeface="+mn-ea"/>
              </a:rPr>
              <a:t>和</a:t>
            </a:r>
            <a:r>
              <a:rPr lang="en-US" altLang="zh-CN" sz="2000" dirty="0" smtClean="0">
                <a:solidFill>
                  <a:schemeClr val="bg1"/>
                </a:solidFill>
                <a:latin typeface="+mn-ea"/>
                <a:ea typeface="+mn-ea"/>
              </a:rPr>
              <a:t>IOS</a:t>
            </a:r>
            <a:r>
              <a:rPr lang="zh-CN" altLang="en-US" sz="2000" dirty="0" smtClean="0">
                <a:solidFill>
                  <a:schemeClr val="bg1"/>
                </a:solidFill>
                <a:latin typeface="+mn-ea"/>
                <a:ea typeface="+mn-ea"/>
              </a:rPr>
              <a:t>系统中均可访问</a:t>
            </a:r>
          </a:p>
          <a:p>
            <a:pPr>
              <a:buNone/>
            </a:pPr>
            <a:r>
              <a:rPr lang="zh-CN" altLang="en-US" sz="2000" dirty="0" smtClean="0">
                <a:solidFill>
                  <a:schemeClr val="bg1"/>
                </a:solidFill>
                <a:latin typeface="+mn-ea"/>
                <a:ea typeface="+mn-ea"/>
              </a:rPr>
              <a:t>（</a:t>
            </a:r>
            <a:r>
              <a:rPr lang="en-US" altLang="zh-CN" sz="2000" dirty="0" smtClean="0">
                <a:solidFill>
                  <a:schemeClr val="bg1"/>
                </a:solidFill>
                <a:latin typeface="+mn-ea"/>
                <a:ea typeface="+mn-ea"/>
              </a:rPr>
              <a:t>5</a:t>
            </a:r>
            <a:r>
              <a:rPr lang="zh-CN" altLang="en-US" sz="2000" dirty="0" smtClean="0">
                <a:solidFill>
                  <a:schemeClr val="bg1"/>
                </a:solidFill>
                <a:latin typeface="+mn-ea"/>
                <a:ea typeface="+mn-ea"/>
              </a:rPr>
              <a:t>）可重用性：网站自适应各种系统及屏幕的大小</a:t>
            </a:r>
          </a:p>
        </p:txBody>
      </p: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224420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0242" name="组合 40"/>
          <p:cNvGrpSpPr>
            <a:grpSpLocks/>
          </p:cNvGrpSpPr>
          <p:nvPr/>
        </p:nvGrpSpPr>
        <p:grpSpPr bwMode="auto">
          <a:xfrm>
            <a:off x="-136525" y="474663"/>
            <a:ext cx="12411075" cy="5784850"/>
            <a:chOff x="0" y="0"/>
            <a:chExt cx="12410868" cy="5784745"/>
          </a:xfrm>
        </p:grpSpPr>
        <p:sp>
          <p:nvSpPr>
            <p:cNvPr id="1026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6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024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4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4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4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025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025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025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026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025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025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需求优先级分析</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0254"/>
                                        </p:tgtEl>
                                        <p:attrNameLst>
                                          <p:attrName>style.visibility</p:attrName>
                                        </p:attrNameLst>
                                      </p:cBhvr>
                                      <p:to>
                                        <p:strVal val="visible"/>
                                      </p:to>
                                    </p:set>
                                    <p:anim calcmode="lin" valueType="num">
                                      <p:cBhvr additive="base">
                                        <p:cTn id="15" dur="500" fill="hold"/>
                                        <p:tgtEl>
                                          <p:spTgt spid="10254"/>
                                        </p:tgtEl>
                                        <p:attrNameLst>
                                          <p:attrName>ppt_x</p:attrName>
                                        </p:attrNameLst>
                                      </p:cBhvr>
                                      <p:tavLst>
                                        <p:tav tm="0">
                                          <p:val>
                                            <p:strVal val="#ppt_x"/>
                                          </p:val>
                                        </p:tav>
                                        <p:tav tm="100000">
                                          <p:val>
                                            <p:strVal val="#ppt_x"/>
                                          </p:val>
                                        </p:tav>
                                      </p:tavLst>
                                    </p:anim>
                                    <p:anim calcmode="lin" valueType="num">
                                      <p:cBhvr additive="base">
                                        <p:cTn id="16" dur="500" fill="hold"/>
                                        <p:tgtEl>
                                          <p:spTgt spid="10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0" name="矩形 23"/>
          <p:cNvSpPr>
            <a:spLocks noChangeArrowheads="1"/>
          </p:cNvSpPr>
          <p:nvPr/>
        </p:nvSpPr>
        <p:spPr bwMode="auto">
          <a:xfrm>
            <a:off x="1027113" y="2342703"/>
            <a:ext cx="4008722"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chemeClr val="bg1"/>
                </a:solidFill>
                <a:latin typeface="+mn-ea"/>
                <a:ea typeface="+mn-ea"/>
              </a:rPr>
              <a:t>    向所有代表发送需求优先级打分表，用户将为每个功能的相对损失与相对利益进行打分。</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770" y="1179728"/>
            <a:ext cx="5769509" cy="4945864"/>
          </a:xfrm>
          <a:prstGeom prst="rect">
            <a:avLst/>
          </a:prstGeom>
        </p:spPr>
      </p:pic>
      <p:sp>
        <p:nvSpPr>
          <p:cNvPr id="64"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5"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0" name="矩形 23"/>
          <p:cNvSpPr>
            <a:spLocks noChangeArrowheads="1"/>
          </p:cNvSpPr>
          <p:nvPr/>
        </p:nvSpPr>
        <p:spPr bwMode="auto">
          <a:xfrm>
            <a:off x="1016871" y="1218328"/>
            <a:ext cx="35271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1600" dirty="0" smtClean="0">
                <a:solidFill>
                  <a:schemeClr val="bg1"/>
                </a:solidFill>
                <a:latin typeface="+mn-ea"/>
                <a:ea typeface="+mn-ea"/>
              </a:rPr>
              <a:t>    </a:t>
            </a:r>
            <a:r>
              <a:rPr lang="zh-CN" altLang="en-US" sz="2000" dirty="0" smtClean="0">
                <a:solidFill>
                  <a:schemeClr val="bg1"/>
                </a:solidFill>
                <a:latin typeface="+mn-ea"/>
                <a:ea typeface="+mn-ea"/>
              </a:rPr>
              <a:t>由项目经理为相对成本和相对风险进行打分，并用</a:t>
            </a:r>
            <a:r>
              <a:rPr lang="en-US" altLang="zh-CN" sz="2000" dirty="0" smtClean="0">
                <a:solidFill>
                  <a:schemeClr val="bg1"/>
                </a:solidFill>
                <a:latin typeface="+mn-ea"/>
                <a:ea typeface="+mn-ea"/>
              </a:rPr>
              <a:t>QFD</a:t>
            </a:r>
            <a:r>
              <a:rPr lang="zh-CN" altLang="en-US" sz="2000" dirty="0" smtClean="0">
                <a:solidFill>
                  <a:schemeClr val="bg1"/>
                </a:solidFill>
                <a:latin typeface="+mn-ea"/>
                <a:ea typeface="+mn-ea"/>
              </a:rPr>
              <a:t>算法算出最终的优先级。</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003" y="1068589"/>
            <a:ext cx="6773276" cy="5181292"/>
          </a:xfrm>
          <a:prstGeom prst="rect">
            <a:avLst/>
          </a:prstGeom>
        </p:spPr>
      </p:pic>
      <p:sp>
        <p:nvSpPr>
          <p:cNvPr id="3" name="矩形 2"/>
          <p:cNvSpPr/>
          <p:nvPr/>
        </p:nvSpPr>
        <p:spPr>
          <a:xfrm>
            <a:off x="1077127" y="3202904"/>
            <a:ext cx="3416863" cy="1938992"/>
          </a:xfrm>
          <a:prstGeom prst="rect">
            <a:avLst/>
          </a:prstGeom>
        </p:spPr>
        <p:txBody>
          <a:bodyPr wrap="square">
            <a:spAutoFit/>
          </a:bodyPr>
          <a:lstStyle/>
          <a:p>
            <a:r>
              <a:rPr lang="en-US" altLang="zh-CN" sz="2000" dirty="0" smtClean="0">
                <a:solidFill>
                  <a:schemeClr val="bg1"/>
                </a:solidFill>
                <a:cs typeface="宋体" panose="02010600030101010101" pitchFamily="2" charset="-122"/>
              </a:rPr>
              <a:t>         </a:t>
            </a:r>
            <a:r>
              <a:rPr lang="zh-CN" altLang="en-US" sz="2000" dirty="0" smtClean="0">
                <a:solidFill>
                  <a:schemeClr val="bg1"/>
                </a:solidFill>
                <a:cs typeface="宋体" panose="02010600030101010101" pitchFamily="2" charset="-122"/>
              </a:rPr>
              <a:t>经分析</a:t>
            </a:r>
            <a:r>
              <a:rPr lang="zh-CN" altLang="zh-CN" sz="2000" dirty="0" smtClean="0">
                <a:solidFill>
                  <a:schemeClr val="bg1"/>
                </a:solidFill>
                <a:latin typeface="+mn-ea"/>
                <a:ea typeface="+mn-ea"/>
                <a:cs typeface="宋体" panose="02010600030101010101" pitchFamily="2" charset="-122"/>
              </a:rPr>
              <a:t>本</a:t>
            </a:r>
            <a:r>
              <a:rPr lang="zh-CN" altLang="zh-CN" sz="2000" dirty="0">
                <a:solidFill>
                  <a:schemeClr val="bg1"/>
                </a:solidFill>
                <a:latin typeface="+mn-ea"/>
                <a:ea typeface="+mn-ea"/>
                <a:cs typeface="宋体" panose="02010600030101010101" pitchFamily="2" charset="-122"/>
              </a:rPr>
              <a:t>次</a:t>
            </a:r>
            <a:r>
              <a:rPr lang="zh-CN" altLang="zh-CN" sz="2000" dirty="0" smtClean="0">
                <a:solidFill>
                  <a:schemeClr val="bg1"/>
                </a:solidFill>
                <a:latin typeface="+mn-ea"/>
                <a:ea typeface="+mn-ea"/>
                <a:cs typeface="宋体" panose="02010600030101010101" pitchFamily="2" charset="-122"/>
              </a:rPr>
              <a:t>开发</a:t>
            </a:r>
            <a:r>
              <a:rPr lang="zh-CN" altLang="en-US" sz="2000" dirty="0" smtClean="0">
                <a:solidFill>
                  <a:schemeClr val="bg1"/>
                </a:solidFill>
                <a:latin typeface="+mn-ea"/>
                <a:ea typeface="+mn-ea"/>
                <a:cs typeface="宋体" panose="02010600030101010101" pitchFamily="2" charset="-122"/>
              </a:rPr>
              <a:t>暂时不存在不可行的需求，但</a:t>
            </a:r>
            <a:r>
              <a:rPr lang="zh-CN" altLang="zh-CN" sz="2000" dirty="0" smtClean="0">
                <a:solidFill>
                  <a:schemeClr val="bg1"/>
                </a:solidFill>
                <a:latin typeface="+mn-ea"/>
                <a:ea typeface="+mn-ea"/>
                <a:cs typeface="宋体" panose="02010600030101010101" pitchFamily="2" charset="-122"/>
              </a:rPr>
              <a:t>建议</a:t>
            </a:r>
            <a:r>
              <a:rPr lang="zh-CN" altLang="zh-CN" sz="2000" dirty="0">
                <a:solidFill>
                  <a:schemeClr val="bg1"/>
                </a:solidFill>
                <a:latin typeface="+mn-ea"/>
                <a:ea typeface="+mn-ea"/>
                <a:cs typeface="宋体" panose="02010600030101010101" pitchFamily="2" charset="-122"/>
              </a:rPr>
              <a:t>优先级为</a:t>
            </a:r>
            <a:r>
              <a:rPr lang="en-US" altLang="zh-CN" sz="2000" dirty="0">
                <a:solidFill>
                  <a:schemeClr val="bg1"/>
                </a:solidFill>
                <a:latin typeface="+mn-ea"/>
                <a:ea typeface="+mn-ea"/>
                <a:cs typeface="宋体" panose="02010600030101010101" pitchFamily="2" charset="-122"/>
              </a:rPr>
              <a:t>2.00</a:t>
            </a:r>
            <a:r>
              <a:rPr lang="zh-CN" altLang="zh-CN" sz="2000" dirty="0">
                <a:solidFill>
                  <a:schemeClr val="bg1"/>
                </a:solidFill>
                <a:latin typeface="+mn-ea"/>
                <a:ea typeface="+mn-ea"/>
                <a:cs typeface="宋体" panose="02010600030101010101" pitchFamily="2" charset="-122"/>
              </a:rPr>
              <a:t>以上（包括</a:t>
            </a:r>
            <a:r>
              <a:rPr lang="en-US" altLang="zh-CN" sz="2000" dirty="0">
                <a:solidFill>
                  <a:schemeClr val="bg1"/>
                </a:solidFill>
                <a:latin typeface="+mn-ea"/>
                <a:ea typeface="+mn-ea"/>
                <a:cs typeface="宋体" panose="02010600030101010101" pitchFamily="2" charset="-122"/>
              </a:rPr>
              <a:t>2.00</a:t>
            </a:r>
            <a:r>
              <a:rPr lang="zh-CN" altLang="zh-CN" sz="2000" dirty="0">
                <a:solidFill>
                  <a:schemeClr val="bg1"/>
                </a:solidFill>
                <a:latin typeface="+mn-ea"/>
                <a:ea typeface="+mn-ea"/>
                <a:cs typeface="宋体" panose="02010600030101010101" pitchFamily="2" charset="-122"/>
              </a:rPr>
              <a:t>）的必须实现；若优先级低于</a:t>
            </a:r>
            <a:r>
              <a:rPr lang="en-US" altLang="zh-CN" sz="2000" dirty="0">
                <a:solidFill>
                  <a:schemeClr val="bg1"/>
                </a:solidFill>
                <a:latin typeface="+mn-ea"/>
                <a:ea typeface="+mn-ea"/>
                <a:cs typeface="宋体" panose="02010600030101010101" pitchFamily="2" charset="-122"/>
              </a:rPr>
              <a:t>2.00</a:t>
            </a:r>
            <a:r>
              <a:rPr lang="zh-CN" altLang="zh-CN" sz="2000" dirty="0">
                <a:solidFill>
                  <a:schemeClr val="bg1"/>
                </a:solidFill>
                <a:latin typeface="+mn-ea"/>
                <a:ea typeface="+mn-ea"/>
                <a:cs typeface="宋体" panose="02010600030101010101" pitchFamily="2" charset="-122"/>
              </a:rPr>
              <a:t>，可根据开发进度选择实现。</a:t>
            </a:r>
            <a:endParaRPr lang="zh-CN" altLang="en-US" sz="2000" dirty="0">
              <a:solidFill>
                <a:schemeClr val="bg1"/>
              </a:solidFill>
              <a:latin typeface="+mn-ea"/>
              <a:ea typeface="+mn-ea"/>
            </a:endParaRPr>
          </a:p>
        </p:txBody>
      </p:sp>
      <p:sp>
        <p:nvSpPr>
          <p:cNvPr id="14"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4476041"/>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 name="文本框 65"/>
          <p:cNvSpPr txBox="1">
            <a:spLocks noChangeArrowheads="1"/>
          </p:cNvSpPr>
          <p:nvPr/>
        </p:nvSpPr>
        <p:spPr bwMode="auto">
          <a:xfrm>
            <a:off x="4274352" y="3129742"/>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rgbClr val="FF0000"/>
                </a:solidFill>
                <a:latin typeface="Arial" panose="020B0604020202020204" pitchFamily="34" charset="0"/>
                <a:cs typeface="Arial" panose="020B0604020202020204" pitchFamily="34" charset="0"/>
              </a:rPr>
              <a:t>JAD</a:t>
            </a:r>
            <a:endParaRPr lang="zh-CN" altLang="en-US" b="1" dirty="0">
              <a:solidFill>
                <a:srgbClr val="FF0000"/>
              </a:solidFill>
              <a:latin typeface="Arial" panose="020B0604020202020204" pitchFamily="34" charset="0"/>
              <a:cs typeface="Arial" panose="020B0604020202020204" pitchFamily="34" charset="0"/>
            </a:endParaRPr>
          </a:p>
        </p:txBody>
      </p:sp>
      <p:sp>
        <p:nvSpPr>
          <p:cNvPr id="12"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2108431"/>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02</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 name="矩形 8"/>
          <p:cNvSpPr/>
          <p:nvPr/>
        </p:nvSpPr>
        <p:spPr>
          <a:xfrm>
            <a:off x="1379229" y="2661367"/>
            <a:ext cx="3416863" cy="1938992"/>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综上所属，我认为我们小组的需求定义的非常清晰，完全可以移交给另一小组设计、实现而依然理解正确。</a:t>
            </a:r>
            <a:endParaRPr lang="zh-CN" altLang="en-US" sz="2400" dirty="0">
              <a:solidFill>
                <a:schemeClr val="bg1"/>
              </a:solidFill>
              <a:latin typeface="+mn-ea"/>
              <a:ea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677" y="1399317"/>
            <a:ext cx="4807166" cy="4807166"/>
          </a:xfrm>
          <a:prstGeom prst="rect">
            <a:avLst/>
          </a:prstGeom>
        </p:spPr>
      </p:pic>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31935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需求优先级分析</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9177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15362" name="组合 40"/>
          <p:cNvGrpSpPr>
            <a:grpSpLocks/>
          </p:cNvGrpSpPr>
          <p:nvPr/>
        </p:nvGrpSpPr>
        <p:grpSpPr bwMode="auto">
          <a:xfrm>
            <a:off x="-136525" y="474663"/>
            <a:ext cx="12411075" cy="5784850"/>
            <a:chOff x="0" y="0"/>
            <a:chExt cx="12410868" cy="5784745"/>
          </a:xfrm>
        </p:grpSpPr>
        <p:sp>
          <p:nvSpPr>
            <p:cNvPr id="1538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8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8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6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536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6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6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1537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1537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537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1538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1537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1537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rgbClr val="FFFFFF"/>
                </a:solidFill>
                <a:latin typeface="Arial" panose="020B0604020202020204" pitchFamily="34" charset="0"/>
                <a:cs typeface="Arial" panose="020B0604020202020204" pitchFamily="34" charset="0"/>
              </a:rPr>
              <a:t>SRS</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5374"/>
                                        </p:tgtEl>
                                        <p:attrNameLst>
                                          <p:attrName>style.visibility</p:attrName>
                                        </p:attrNameLst>
                                      </p:cBhvr>
                                      <p:to>
                                        <p:strVal val="visible"/>
                                      </p:to>
                                    </p:set>
                                    <p:anim calcmode="lin" valueType="num">
                                      <p:cBhvr additive="base">
                                        <p:cTn id="15" dur="500" fill="hold"/>
                                        <p:tgtEl>
                                          <p:spTgt spid="15374"/>
                                        </p:tgtEl>
                                        <p:attrNameLst>
                                          <p:attrName>ppt_x</p:attrName>
                                        </p:attrNameLst>
                                      </p:cBhvr>
                                      <p:tavLst>
                                        <p:tav tm="0">
                                          <p:val>
                                            <p:strVal val="#ppt_x"/>
                                          </p:val>
                                        </p:tav>
                                        <p:tav tm="100000">
                                          <p:val>
                                            <p:strVal val="#ppt_x"/>
                                          </p:val>
                                        </p:tav>
                                      </p:tavLst>
                                    </p:anim>
                                    <p:anim calcmode="lin" valueType="num">
                                      <p:cBhvr additive="base">
                                        <p:cTn id="16" dur="500" fill="hold"/>
                                        <p:tgtEl>
                                          <p:spTgt spid="15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 name="文本框 65"/>
          <p:cNvSpPr txBox="1">
            <a:spLocks noChangeArrowheads="1"/>
          </p:cNvSpPr>
          <p:nvPr/>
        </p:nvSpPr>
        <p:spPr bwMode="auto">
          <a:xfrm>
            <a:off x="6946531" y="1522885"/>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rgbClr val="FF0000"/>
                </a:solidFill>
                <a:latin typeface="Arial" panose="020B0604020202020204" pitchFamily="34" charset="0"/>
                <a:cs typeface="Arial" panose="020B0604020202020204" pitchFamily="34" charset="0"/>
              </a:rPr>
              <a:t>页数截图</a:t>
            </a:r>
            <a:endParaRPr lang="zh-CN" altLang="en-US" b="1" dirty="0">
              <a:solidFill>
                <a:srgbClr val="FF0000"/>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1575023" y="2101265"/>
            <a:ext cx="385859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1.</a:t>
            </a:r>
            <a:r>
              <a:rPr lang="zh-CN" altLang="en-US" sz="2400" b="1" dirty="0" smtClean="0">
                <a:solidFill>
                  <a:schemeClr val="bg1"/>
                </a:solidFill>
                <a:latin typeface="Arial" panose="020B0604020202020204" pitchFamily="34" charset="0"/>
                <a:cs typeface="Arial" panose="020B0604020202020204" pitchFamily="34" charset="0"/>
              </a:rPr>
              <a:t>引言</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2.</a:t>
            </a:r>
            <a:r>
              <a:rPr lang="zh-CN" altLang="en-US" sz="2400" b="1" dirty="0" smtClean="0">
                <a:solidFill>
                  <a:schemeClr val="bg1"/>
                </a:solidFill>
                <a:latin typeface="Arial" panose="020B0604020202020204" pitchFamily="34" charset="0"/>
                <a:cs typeface="Arial" panose="020B0604020202020204" pitchFamily="34" charset="0"/>
              </a:rPr>
              <a:t>综合描述</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3.</a:t>
            </a:r>
            <a:r>
              <a:rPr lang="zh-CN" altLang="en-US" sz="2400" b="1" dirty="0" smtClean="0">
                <a:solidFill>
                  <a:schemeClr val="bg1"/>
                </a:solidFill>
                <a:latin typeface="Arial" panose="020B0604020202020204" pitchFamily="34" charset="0"/>
                <a:cs typeface="Arial" panose="020B0604020202020204" pitchFamily="34" charset="0"/>
              </a:rPr>
              <a:t>外部接口特征</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4.</a:t>
            </a:r>
            <a:r>
              <a:rPr lang="zh-CN" altLang="en-US" sz="2400" b="1" dirty="0" smtClean="0">
                <a:solidFill>
                  <a:schemeClr val="bg1"/>
                </a:solidFill>
                <a:latin typeface="Arial" panose="020B0604020202020204" pitchFamily="34" charset="0"/>
                <a:cs typeface="Arial" panose="020B0604020202020204" pitchFamily="34" charset="0"/>
              </a:rPr>
              <a:t>系统特征（包含功能需求）</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5.</a:t>
            </a:r>
            <a:r>
              <a:rPr lang="zh-CN" altLang="en-US" sz="2400" b="1" dirty="0" smtClean="0">
                <a:solidFill>
                  <a:schemeClr val="bg1"/>
                </a:solidFill>
                <a:latin typeface="Arial" panose="020B0604020202020204" pitchFamily="34" charset="0"/>
                <a:cs typeface="Arial" panose="020B0604020202020204" pitchFamily="34" charset="0"/>
              </a:rPr>
              <a:t>数据需求（包含数据字典）</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6.</a:t>
            </a:r>
            <a:r>
              <a:rPr lang="zh-CN" altLang="en-US" sz="2400" b="1" dirty="0" smtClean="0">
                <a:solidFill>
                  <a:schemeClr val="bg1"/>
                </a:solidFill>
                <a:latin typeface="Arial" panose="020B0604020202020204" pitchFamily="34" charset="0"/>
                <a:cs typeface="Arial" panose="020B0604020202020204" pitchFamily="34" charset="0"/>
              </a:rPr>
              <a:t>非功能需求</a:t>
            </a:r>
            <a:endParaRPr lang="en-US" altLang="zh-CN" sz="2400" b="1" dirty="0" smtClean="0">
              <a:solidFill>
                <a:schemeClr val="bg1"/>
              </a:solidFill>
              <a:latin typeface="Arial" panose="020B0604020202020204" pitchFamily="34" charset="0"/>
              <a:cs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Arial" panose="020B0604020202020204" pitchFamily="34" charset="0"/>
                <a:cs typeface="Arial" panose="020B0604020202020204" pitchFamily="34" charset="0"/>
              </a:rPr>
              <a:t>7.</a:t>
            </a:r>
            <a:r>
              <a:rPr lang="zh-CN" altLang="en-US" sz="2400" b="1" dirty="0" smtClean="0">
                <a:solidFill>
                  <a:schemeClr val="bg1"/>
                </a:solidFill>
                <a:latin typeface="Arial" panose="020B0604020202020204" pitchFamily="34" charset="0"/>
                <a:cs typeface="Arial" panose="020B0604020202020204" pitchFamily="34" charset="0"/>
              </a:rPr>
              <a:t>分析模型</a:t>
            </a:r>
            <a:endParaRPr lang="zh-CN" altLang="en-US" sz="2400" b="1"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916" y="3229530"/>
            <a:ext cx="3133079" cy="3098782"/>
          </a:xfrm>
          <a:prstGeom prst="rect">
            <a:avLst/>
          </a:prstGeom>
        </p:spPr>
      </p:pic>
      <p:sp>
        <p:nvSpPr>
          <p:cNvPr id="12"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370419"/>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1712147786"/>
              </p:ext>
            </p:extLst>
          </p:nvPr>
        </p:nvGraphicFramePr>
        <p:xfrm>
          <a:off x="5595337" y="2356775"/>
          <a:ext cx="5528384" cy="2394344"/>
        </p:xfrm>
        <a:graphic>
          <a:graphicData uri="http://schemas.openxmlformats.org/drawingml/2006/table">
            <a:tbl>
              <a:tblPr firstRow="1" firstCol="1" bandRow="1">
                <a:tableStyleId>{5C22544A-7EE6-4342-B048-85BDC9FD1C3A}</a:tableStyleId>
              </a:tblPr>
              <a:tblGrid>
                <a:gridCol w="1105677">
                  <a:extLst>
                    <a:ext uri="{9D8B030D-6E8A-4147-A177-3AD203B41FA5}">
                      <a16:colId xmlns:a16="http://schemas.microsoft.com/office/drawing/2014/main" val="518253714"/>
                    </a:ext>
                  </a:extLst>
                </a:gridCol>
                <a:gridCol w="1105677">
                  <a:extLst>
                    <a:ext uri="{9D8B030D-6E8A-4147-A177-3AD203B41FA5}">
                      <a16:colId xmlns:a16="http://schemas.microsoft.com/office/drawing/2014/main" val="817101447"/>
                    </a:ext>
                  </a:extLst>
                </a:gridCol>
                <a:gridCol w="1105677">
                  <a:extLst>
                    <a:ext uri="{9D8B030D-6E8A-4147-A177-3AD203B41FA5}">
                      <a16:colId xmlns:a16="http://schemas.microsoft.com/office/drawing/2014/main" val="2106299274"/>
                    </a:ext>
                  </a:extLst>
                </a:gridCol>
                <a:gridCol w="1156865">
                  <a:extLst>
                    <a:ext uri="{9D8B030D-6E8A-4147-A177-3AD203B41FA5}">
                      <a16:colId xmlns:a16="http://schemas.microsoft.com/office/drawing/2014/main" val="2254895511"/>
                    </a:ext>
                  </a:extLst>
                </a:gridCol>
                <a:gridCol w="1054488">
                  <a:extLst>
                    <a:ext uri="{9D8B030D-6E8A-4147-A177-3AD203B41FA5}">
                      <a16:colId xmlns:a16="http://schemas.microsoft.com/office/drawing/2014/main" val="3774364980"/>
                    </a:ext>
                  </a:extLst>
                </a:gridCol>
              </a:tblGrid>
              <a:tr h="1197172">
                <a:tc>
                  <a:txBody>
                    <a:bodyPr/>
                    <a:lstStyle/>
                    <a:p>
                      <a:pPr algn="just">
                        <a:spcAft>
                          <a:spcPts val="0"/>
                        </a:spcAft>
                      </a:pPr>
                      <a:r>
                        <a:rPr lang="zh-CN" sz="1200" kern="100">
                          <a:effectLst/>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教师用户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a:effectLst/>
                        </a:rPr>
                        <a:t>学生用户</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管理员用户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游客用户</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669181727"/>
                  </a:ext>
                </a:extLst>
              </a:tr>
              <a:tr h="1197172">
                <a:tc>
                  <a:txBody>
                    <a:bodyPr/>
                    <a:lstStyle/>
                    <a:p>
                      <a:pPr algn="just">
                        <a:spcAft>
                          <a:spcPts val="0"/>
                        </a:spcAft>
                      </a:pPr>
                      <a:r>
                        <a:rPr lang="zh-CN" sz="1200" kern="100">
                          <a:effectLst/>
                        </a:rPr>
                        <a:t>相对权重</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a:effectLst/>
                        </a:rPr>
                        <a:t>　</a:t>
                      </a:r>
                      <a:r>
                        <a:rPr lang="en-US" sz="1200" kern="100">
                          <a:effectLst/>
                        </a:rPr>
                        <a:t>1</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a:effectLst/>
                        </a:rPr>
                        <a:t>　</a:t>
                      </a:r>
                      <a:r>
                        <a:rPr lang="en-US" sz="1200" kern="100">
                          <a:effectLst/>
                        </a:rPr>
                        <a:t>1</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　</a:t>
                      </a:r>
                      <a:r>
                        <a:rPr lang="en-US" sz="1200" kern="100" dirty="0">
                          <a:effectLst/>
                        </a:rPr>
                        <a:t>1</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just">
                        <a:spcAft>
                          <a:spcPts val="0"/>
                        </a:spcAft>
                      </a:pPr>
                      <a:r>
                        <a:rPr lang="zh-CN" sz="1200" kern="100" dirty="0">
                          <a:effectLst/>
                        </a:rPr>
                        <a:t>　</a:t>
                      </a:r>
                      <a:r>
                        <a:rPr lang="en-US" sz="1200" kern="100" dirty="0">
                          <a:effectLst/>
                        </a:rPr>
                        <a:t>0.2</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827273439"/>
                  </a:ext>
                </a:extLst>
              </a:tr>
            </a:tbl>
          </a:graphicData>
        </a:graphic>
      </p:graphicFrame>
      <p:sp>
        <p:nvSpPr>
          <p:cNvPr id="15" name="矩形 14"/>
          <p:cNvSpPr/>
          <p:nvPr/>
        </p:nvSpPr>
        <p:spPr>
          <a:xfrm>
            <a:off x="957263" y="2769117"/>
            <a:ext cx="3416863" cy="1569660"/>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考虑到客户群的分类与优先级打分的统一由客户代表对各用户代表的权值进行打分。</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1009373725"/>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893" y="1218328"/>
            <a:ext cx="6249112" cy="5317724"/>
          </a:xfrm>
          <a:prstGeom prst="rect">
            <a:avLst/>
          </a:prstGeom>
        </p:spPr>
      </p:pic>
      <p:sp>
        <p:nvSpPr>
          <p:cNvPr id="15" name="矩形 14"/>
          <p:cNvSpPr/>
          <p:nvPr/>
        </p:nvSpPr>
        <p:spPr>
          <a:xfrm>
            <a:off x="957263" y="3091391"/>
            <a:ext cx="3534838" cy="1200329"/>
          </a:xfrm>
          <a:prstGeom prst="rect">
            <a:avLst/>
          </a:prstGeom>
        </p:spPr>
        <p:txBody>
          <a:bodyPr wrap="square">
            <a:spAutoFit/>
          </a:bodyPr>
          <a:lstStyle/>
          <a:p>
            <a:r>
              <a:rPr lang="en-US" altLang="zh-CN" sz="2400" dirty="0" smtClean="0">
                <a:solidFill>
                  <a:schemeClr val="bg1"/>
                </a:solidFill>
                <a:cs typeface="宋体" panose="02010600030101010101" pitchFamily="2" charset="-122"/>
              </a:rPr>
              <a:t>         </a:t>
            </a:r>
            <a:r>
              <a:rPr lang="zh-CN" altLang="en-US" sz="2400" dirty="0" smtClean="0">
                <a:solidFill>
                  <a:schemeClr val="bg1"/>
                </a:solidFill>
                <a:cs typeface="宋体" panose="02010600030101010101" pitchFamily="2" charset="-122"/>
              </a:rPr>
              <a:t>最后将所有打分表结合为一个综合的优先级打分表。</a:t>
            </a:r>
            <a:endParaRPr lang="zh-CN" altLang="en-US" sz="2400" dirty="0">
              <a:solidFill>
                <a:schemeClr val="bg1"/>
              </a:solidFill>
              <a:latin typeface="+mn-ea"/>
              <a:ea typeface="+mn-ea"/>
            </a:endParaRPr>
          </a:p>
        </p:txBody>
      </p:sp>
    </p:spTree>
    <p:extLst>
      <p:ext uri="{BB962C8B-B14F-4D97-AF65-F5344CB8AC3E}">
        <p14:creationId xmlns:p14="http://schemas.microsoft.com/office/powerpoint/2010/main" val="372739770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79"/>
          <p:cNvGrpSpPr>
            <a:grpSpLocks/>
          </p:cNvGrpSpPr>
          <p:nvPr/>
        </p:nvGrpSpPr>
        <p:grpSpPr bwMode="auto">
          <a:xfrm>
            <a:off x="0" y="2066925"/>
            <a:ext cx="12192000" cy="2949575"/>
            <a:chOff x="0" y="0"/>
            <a:chExt cx="12192001" cy="2949678"/>
          </a:xfrm>
        </p:grpSpPr>
        <p:sp>
          <p:nvSpPr>
            <p:cNvPr id="4144"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4145" name="组合 78"/>
            <p:cNvGrpSpPr>
              <a:grpSpLocks/>
            </p:cNvGrpSpPr>
            <p:nvPr/>
          </p:nvGrpSpPr>
          <p:grpSpPr bwMode="auto">
            <a:xfrm>
              <a:off x="0" y="0"/>
              <a:ext cx="12192000" cy="2949678"/>
              <a:chOff x="0" y="0"/>
              <a:chExt cx="12192000" cy="2949678"/>
            </a:xfrm>
          </p:grpSpPr>
          <p:sp>
            <p:nvSpPr>
              <p:cNvPr id="4146"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47"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4148"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4099" name="组合 40"/>
          <p:cNvGrpSpPr>
            <a:grpSpLocks/>
          </p:cNvGrpSpPr>
          <p:nvPr/>
        </p:nvGrpSpPr>
        <p:grpSpPr bwMode="auto">
          <a:xfrm>
            <a:off x="-136525" y="474663"/>
            <a:ext cx="12411075" cy="5784850"/>
            <a:chOff x="0" y="0"/>
            <a:chExt cx="12410868" cy="5784745"/>
          </a:xfrm>
        </p:grpSpPr>
        <p:sp>
          <p:nvSpPr>
            <p:cNvPr id="413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8"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9"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40"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1"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43"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36"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8"/>
              <a:gd name="T25" fmla="*/ 0 h 1479550"/>
              <a:gd name="T26" fmla="*/ 1481138 w 1481138"/>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81137"/>
              <a:gd name="T25" fmla="*/ 0 h 1479550"/>
              <a:gd name="T26" fmla="*/ 1481137 w 1481137"/>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79550"/>
              <a:gd name="T26" fmla="*/ 1479550 w 1479550"/>
              <a:gd name="T27" fmla="*/ 1479550 h 14795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73"/>
          <p:cNvGrpSpPr>
            <a:grpSpLocks/>
          </p:cNvGrpSpPr>
          <p:nvPr/>
        </p:nvGrpSpPr>
        <p:grpSpPr bwMode="auto">
          <a:xfrm>
            <a:off x="1619250" y="2524125"/>
            <a:ext cx="1249363" cy="1249363"/>
            <a:chOff x="0" y="0"/>
            <a:chExt cx="1248318" cy="1248318"/>
          </a:xfrm>
        </p:grpSpPr>
        <p:sp>
          <p:nvSpPr>
            <p:cNvPr id="4135" name="椭圆 55"/>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6"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6" name="组合 74"/>
          <p:cNvGrpSpPr>
            <a:grpSpLocks/>
          </p:cNvGrpSpPr>
          <p:nvPr/>
        </p:nvGrpSpPr>
        <p:grpSpPr bwMode="auto">
          <a:xfrm>
            <a:off x="4186238" y="2524125"/>
            <a:ext cx="1247775" cy="1249363"/>
            <a:chOff x="0" y="0"/>
            <a:chExt cx="1248318" cy="1248318"/>
          </a:xfrm>
        </p:grpSpPr>
        <p:sp>
          <p:nvSpPr>
            <p:cNvPr id="4133"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7" name="组合 75"/>
          <p:cNvGrpSpPr>
            <a:grpSpLocks/>
          </p:cNvGrpSpPr>
          <p:nvPr/>
        </p:nvGrpSpPr>
        <p:grpSpPr bwMode="auto">
          <a:xfrm>
            <a:off x="6751638" y="2524125"/>
            <a:ext cx="1249362" cy="1249363"/>
            <a:chOff x="0" y="0"/>
            <a:chExt cx="1248318" cy="1248318"/>
          </a:xfrm>
        </p:grpSpPr>
        <p:sp>
          <p:nvSpPr>
            <p:cNvPr id="4131" name="椭圆 58"/>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2"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8" name="组合 76"/>
          <p:cNvGrpSpPr>
            <a:grpSpLocks/>
          </p:cNvGrpSpPr>
          <p:nvPr/>
        </p:nvGrpSpPr>
        <p:grpSpPr bwMode="auto">
          <a:xfrm>
            <a:off x="9318625" y="2524125"/>
            <a:ext cx="1247775" cy="1249363"/>
            <a:chOff x="0" y="0"/>
            <a:chExt cx="1248318" cy="1248318"/>
          </a:xfrm>
        </p:grpSpPr>
        <p:sp>
          <p:nvSpPr>
            <p:cNvPr id="4129" name="椭圆 59"/>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3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9" name="组合 80"/>
          <p:cNvGrpSpPr>
            <a:grpSpLocks/>
          </p:cNvGrpSpPr>
          <p:nvPr/>
        </p:nvGrpSpPr>
        <p:grpSpPr bwMode="auto">
          <a:xfrm>
            <a:off x="1120775" y="3844925"/>
            <a:ext cx="2262188" cy="579827"/>
            <a:chOff x="0" y="0"/>
            <a:chExt cx="2261776" cy="580026"/>
          </a:xfrm>
        </p:grpSpPr>
        <p:sp>
          <p:nvSpPr>
            <p:cNvPr id="4127" name="文本框 65"/>
            <p:cNvSpPr txBox="1">
              <a:spLocks noChangeArrowheads="1"/>
            </p:cNvSpPr>
            <p:nvPr/>
          </p:nvSpPr>
          <p:spPr bwMode="auto">
            <a:xfrm>
              <a:off x="0" y="0"/>
              <a:ext cx="2261776"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需求确认</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8" name="矩形 69"/>
            <p:cNvSpPr>
              <a:spLocks noChangeArrowheads="1"/>
            </p:cNvSpPr>
            <p:nvPr/>
          </p:nvSpPr>
          <p:spPr bwMode="auto">
            <a:xfrm>
              <a:off x="9411"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chemeClr val="bg1"/>
                </a:solidFill>
                <a:latin typeface="Arial" panose="020B0604020202020204" pitchFamily="34" charset="0"/>
                <a:cs typeface="Arial" panose="020B0604020202020204" pitchFamily="34" charset="0"/>
              </a:endParaRPr>
            </a:p>
          </p:txBody>
        </p:sp>
      </p:grpSp>
      <p:sp>
        <p:nvSpPr>
          <p:cNvPr id="4125" name="文本框 66"/>
          <p:cNvSpPr txBox="1">
            <a:spLocks noChangeArrowheads="1"/>
          </p:cNvSpPr>
          <p:nvPr/>
        </p:nvSpPr>
        <p:spPr bwMode="auto">
          <a:xfrm>
            <a:off x="3686175" y="3844925"/>
            <a:ext cx="2262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需求优先级分析</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4123" name="文本框 67"/>
          <p:cNvSpPr txBox="1">
            <a:spLocks noChangeArrowheads="1"/>
          </p:cNvSpPr>
          <p:nvPr/>
        </p:nvSpPr>
        <p:spPr bwMode="auto">
          <a:xfrm>
            <a:off x="6243638"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SRS</a:t>
            </a:r>
            <a:endParaRPr lang="zh-CN" altLang="en-US" sz="1600" b="1" dirty="0">
              <a:solidFill>
                <a:schemeClr val="bg1"/>
              </a:solidFill>
              <a:latin typeface="Arial" panose="020B0604020202020204" pitchFamily="34" charset="0"/>
              <a:cs typeface="Arial" panose="020B0604020202020204" pitchFamily="34" charset="0"/>
            </a:endParaRPr>
          </a:p>
        </p:txBody>
      </p:sp>
      <p:sp>
        <p:nvSpPr>
          <p:cNvPr id="4121" name="文本框 68"/>
          <p:cNvSpPr txBox="1">
            <a:spLocks noChangeArrowheads="1"/>
          </p:cNvSpPr>
          <p:nvPr/>
        </p:nvSpPr>
        <p:spPr bwMode="auto">
          <a:xfrm>
            <a:off x="8810626" y="3844925"/>
            <a:ext cx="2262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chemeClr val="bg1"/>
                </a:solidFill>
                <a:latin typeface="Arial" panose="020B0604020202020204" pitchFamily="34" charset="0"/>
                <a:cs typeface="Arial" panose="020B0604020202020204" pitchFamily="34" charset="0"/>
              </a:rPr>
              <a:t>小组分工</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par>
                                <p:cTn id="32" presetID="12" presetClass="entr" presetSubtype="1"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ppt_y</p:attrName>
                                        </p:attrNameLst>
                                      </p:cBhvr>
                                      <p:tavLst>
                                        <p:tav tm="0">
                                          <p:val>
                                            <p:strVal val="#ppt_y-#ppt_h*1.125000"/>
                                          </p:val>
                                        </p:tav>
                                        <p:tav tm="100000">
                                          <p:val>
                                            <p:strVal val="#ppt_y"/>
                                          </p:val>
                                        </p:tav>
                                      </p:tavLst>
                                    </p:anim>
                                    <p:animEffect transition="in" filter="wipe(down)">
                                      <p:cBhvr>
                                        <p:cTn id="35" dur="500"/>
                                        <p:tgtEl>
                                          <p:spTgt spid="9"/>
                                        </p:tgtEl>
                                      </p:cBhvr>
                                    </p:animEffect>
                                  </p:childTnLst>
                                </p:cTn>
                              </p:par>
                            </p:childTnLst>
                          </p:cTn>
                        </p:par>
                        <p:par>
                          <p:cTn id="36" fill="hold" nodeType="afterGroup">
                            <p:stCondLst>
                              <p:cond delay="2450"/>
                            </p:stCondLst>
                            <p:childTnLst>
                              <p:par>
                                <p:cTn id="37" presetID="22" presetClass="entr" presetSubtype="8" fill="hold" nodeType="afterEffect">
                                  <p:stCondLst>
                                    <p:cond delay="0"/>
                                  </p:stCondLst>
                                  <p:childTnLst>
                                    <p:set>
                                      <p:cBhvr>
                                        <p:cTn id="38" dur="1" fill="hold">
                                          <p:stCondLst>
                                            <p:cond delay="0"/>
                                          </p:stCondLst>
                                        </p:cTn>
                                        <p:tgtEl>
                                          <p:spTgt spid="5146"/>
                                        </p:tgtEl>
                                        <p:attrNameLst>
                                          <p:attrName>style.visibility</p:attrName>
                                        </p:attrNameLst>
                                      </p:cBhvr>
                                      <p:to>
                                        <p:strVal val="visible"/>
                                      </p:to>
                                    </p:set>
                                    <p:animEffect transition="in" filter="wipe(left)">
                                      <p:cBhvr>
                                        <p:cTn id="39" dur="350"/>
                                        <p:tgtEl>
                                          <p:spTgt spid="5146"/>
                                        </p:tgtEl>
                                      </p:cBhvr>
                                    </p:animEffect>
                                  </p:childTnLst>
                                </p:cTn>
                              </p:par>
                            </p:childTnLst>
                          </p:cTn>
                        </p:par>
                        <p:par>
                          <p:cTn id="40" fill="hold" nodeType="afterGroup">
                            <p:stCondLst>
                              <p:cond delay="2800"/>
                            </p:stCondLst>
                            <p:childTnLst>
                              <p:par>
                                <p:cTn id="41" presetID="22" presetClass="entr" presetSubtype="8" fill="hold" nodeType="afterEffect">
                                  <p:stCondLst>
                                    <p:cond delay="0"/>
                                  </p:stCondLst>
                                  <p:childTnLst>
                                    <p:set>
                                      <p:cBhvr>
                                        <p:cTn id="42" dur="1" fill="hold">
                                          <p:stCondLst>
                                            <p:cond delay="0"/>
                                          </p:stCondLst>
                                        </p:cTn>
                                        <p:tgtEl>
                                          <p:spTgt spid="5142"/>
                                        </p:tgtEl>
                                        <p:attrNameLst>
                                          <p:attrName>style.visibility</p:attrName>
                                        </p:attrNameLst>
                                      </p:cBhvr>
                                      <p:to>
                                        <p:strVal val="visible"/>
                                      </p:to>
                                    </p:set>
                                    <p:animEffect transition="in" filter="wipe(left)">
                                      <p:cBhvr>
                                        <p:cTn id="43" dur="350"/>
                                        <p:tgtEl>
                                          <p:spTgt spid="5142"/>
                                        </p:tgtEl>
                                      </p:cBhvr>
                                    </p:animEffect>
                                  </p:childTnLst>
                                </p:cTn>
                              </p:par>
                            </p:childTnLst>
                          </p:cTn>
                        </p:par>
                        <p:par>
                          <p:cTn id="44" fill="hold" nodeType="afterGroup">
                            <p:stCondLst>
                              <p:cond delay="315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par>
                                <p:cTn id="49" presetID="12" presetClass="entr" presetSubtype="1" fill="hold" grpId="0" nodeType="withEffect">
                                  <p:stCondLst>
                                    <p:cond delay="0"/>
                                  </p:stCondLst>
                                  <p:childTnLst>
                                    <p:set>
                                      <p:cBhvr>
                                        <p:cTn id="50" dur="1" fill="hold">
                                          <p:stCondLst>
                                            <p:cond delay="0"/>
                                          </p:stCondLst>
                                        </p:cTn>
                                        <p:tgtEl>
                                          <p:spTgt spid="4125"/>
                                        </p:tgtEl>
                                        <p:attrNameLst>
                                          <p:attrName>style.visibility</p:attrName>
                                        </p:attrNameLst>
                                      </p:cBhvr>
                                      <p:to>
                                        <p:strVal val="visible"/>
                                      </p:to>
                                    </p:set>
                                    <p:anim calcmode="lin" valueType="num">
                                      <p:cBhvr additive="base">
                                        <p:cTn id="51" dur="500"/>
                                        <p:tgtEl>
                                          <p:spTgt spid="4125"/>
                                        </p:tgtEl>
                                        <p:attrNameLst>
                                          <p:attrName>ppt_y</p:attrName>
                                        </p:attrNameLst>
                                      </p:cBhvr>
                                      <p:tavLst>
                                        <p:tav tm="0">
                                          <p:val>
                                            <p:strVal val="#ppt_y-#ppt_h*1.125000"/>
                                          </p:val>
                                        </p:tav>
                                        <p:tav tm="100000">
                                          <p:val>
                                            <p:strVal val="#ppt_y"/>
                                          </p:val>
                                        </p:tav>
                                      </p:tavLst>
                                    </p:anim>
                                    <p:animEffect transition="in" filter="wipe(down)">
                                      <p:cBhvr>
                                        <p:cTn id="52" dur="500"/>
                                        <p:tgtEl>
                                          <p:spTgt spid="4125"/>
                                        </p:tgtEl>
                                      </p:cBhvr>
                                    </p:animEffect>
                                  </p:childTnLst>
                                </p:cTn>
                              </p:par>
                            </p:childTnLst>
                          </p:cTn>
                        </p:par>
                        <p:par>
                          <p:cTn id="53" fill="hold">
                            <p:stCondLst>
                              <p:cond delay="3650"/>
                            </p:stCondLst>
                            <p:childTnLst>
                              <p:par>
                                <p:cTn id="54" presetID="22" presetClass="entr" presetSubtype="8" fill="hold" nodeType="afterEffect">
                                  <p:stCondLst>
                                    <p:cond delay="0"/>
                                  </p:stCondLst>
                                  <p:childTnLst>
                                    <p:set>
                                      <p:cBhvr>
                                        <p:cTn id="55" dur="1" fill="hold">
                                          <p:stCondLst>
                                            <p:cond delay="0"/>
                                          </p:stCondLst>
                                        </p:cTn>
                                        <p:tgtEl>
                                          <p:spTgt spid="5147"/>
                                        </p:tgtEl>
                                        <p:attrNameLst>
                                          <p:attrName>style.visibility</p:attrName>
                                        </p:attrNameLst>
                                      </p:cBhvr>
                                      <p:to>
                                        <p:strVal val="visible"/>
                                      </p:to>
                                    </p:set>
                                    <p:animEffect transition="in" filter="wipe(left)">
                                      <p:cBhvr>
                                        <p:cTn id="56" dur="350"/>
                                        <p:tgtEl>
                                          <p:spTgt spid="5147"/>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143"/>
                                        </p:tgtEl>
                                        <p:attrNameLst>
                                          <p:attrName>style.visibility</p:attrName>
                                        </p:attrNameLst>
                                      </p:cBhvr>
                                      <p:to>
                                        <p:strVal val="visible"/>
                                      </p:to>
                                    </p:set>
                                    <p:animEffect transition="in" filter="wipe(left)">
                                      <p:cBhvr>
                                        <p:cTn id="60" dur="350"/>
                                        <p:tgtEl>
                                          <p:spTgt spid="5143"/>
                                        </p:tgtEl>
                                      </p:cBhvr>
                                    </p:animEffect>
                                  </p:childTnLst>
                                </p:cTn>
                              </p:par>
                            </p:childTnLst>
                          </p:cTn>
                        </p:par>
                        <p:par>
                          <p:cTn id="61" fill="hold">
                            <p:stCondLst>
                              <p:cond delay="4350"/>
                            </p:stCondLst>
                            <p:childTnLst>
                              <p:par>
                                <p:cTn id="62" presetID="23" presetClass="entr" presetSubtype="16"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ppt_w</p:attrName>
                                        </p:attrNameLst>
                                      </p:cBhvr>
                                      <p:tavLst>
                                        <p:tav tm="0">
                                          <p:val>
                                            <p:fltVal val="0"/>
                                          </p:val>
                                        </p:tav>
                                        <p:tav tm="100000">
                                          <p:val>
                                            <p:strVal val="#ppt_w"/>
                                          </p:val>
                                        </p:tav>
                                      </p:tavLst>
                                    </p:anim>
                                    <p:anim calcmode="lin" valueType="num">
                                      <p:cBhvr>
                                        <p:cTn id="65" dur="500" fill="hold"/>
                                        <p:tgtEl>
                                          <p:spTgt spid="7"/>
                                        </p:tgtEl>
                                        <p:attrNameLst>
                                          <p:attrName>ppt_h</p:attrName>
                                        </p:attrNameLst>
                                      </p:cBhvr>
                                      <p:tavLst>
                                        <p:tav tm="0">
                                          <p:val>
                                            <p:fltVal val="0"/>
                                          </p:val>
                                        </p:tav>
                                        <p:tav tm="100000">
                                          <p:val>
                                            <p:strVal val="#ppt_h"/>
                                          </p:val>
                                        </p:tav>
                                      </p:tavLst>
                                    </p:anim>
                                  </p:childTnLst>
                                </p:cTn>
                              </p:par>
                              <p:par>
                                <p:cTn id="66" presetID="12" presetClass="entr" presetSubtype="1" fill="hold" grpId="0" nodeType="withEffect">
                                  <p:stCondLst>
                                    <p:cond delay="0"/>
                                  </p:stCondLst>
                                  <p:childTnLst>
                                    <p:set>
                                      <p:cBhvr>
                                        <p:cTn id="67" dur="1" fill="hold">
                                          <p:stCondLst>
                                            <p:cond delay="0"/>
                                          </p:stCondLst>
                                        </p:cTn>
                                        <p:tgtEl>
                                          <p:spTgt spid="4123"/>
                                        </p:tgtEl>
                                        <p:attrNameLst>
                                          <p:attrName>style.visibility</p:attrName>
                                        </p:attrNameLst>
                                      </p:cBhvr>
                                      <p:to>
                                        <p:strVal val="visible"/>
                                      </p:to>
                                    </p:set>
                                    <p:anim calcmode="lin" valueType="num">
                                      <p:cBhvr additive="base">
                                        <p:cTn id="68" dur="500"/>
                                        <p:tgtEl>
                                          <p:spTgt spid="4123"/>
                                        </p:tgtEl>
                                        <p:attrNameLst>
                                          <p:attrName>ppt_y</p:attrName>
                                        </p:attrNameLst>
                                      </p:cBhvr>
                                      <p:tavLst>
                                        <p:tav tm="0">
                                          <p:val>
                                            <p:strVal val="#ppt_y-#ppt_h*1.125000"/>
                                          </p:val>
                                        </p:tav>
                                        <p:tav tm="100000">
                                          <p:val>
                                            <p:strVal val="#ppt_y"/>
                                          </p:val>
                                        </p:tav>
                                      </p:tavLst>
                                    </p:anim>
                                    <p:animEffect transition="in" filter="wipe(down)">
                                      <p:cBhvr>
                                        <p:cTn id="69" dur="500"/>
                                        <p:tgtEl>
                                          <p:spTgt spid="4123"/>
                                        </p:tgtEl>
                                      </p:cBhvr>
                                    </p:animEffect>
                                  </p:childTnLst>
                                </p:cTn>
                              </p:par>
                            </p:childTnLst>
                          </p:cTn>
                        </p:par>
                        <p:par>
                          <p:cTn id="70" fill="hold">
                            <p:stCondLst>
                              <p:cond delay="4850"/>
                            </p:stCondLst>
                            <p:childTnLst>
                              <p:par>
                                <p:cTn id="71" presetID="22" presetClass="entr" presetSubtype="8" fill="hold" nodeType="afterEffect">
                                  <p:stCondLst>
                                    <p:cond delay="0"/>
                                  </p:stCondLst>
                                  <p:childTnLst>
                                    <p:set>
                                      <p:cBhvr>
                                        <p:cTn id="72" dur="1" fill="hold">
                                          <p:stCondLst>
                                            <p:cond delay="0"/>
                                          </p:stCondLst>
                                        </p:cTn>
                                        <p:tgtEl>
                                          <p:spTgt spid="5148"/>
                                        </p:tgtEl>
                                        <p:attrNameLst>
                                          <p:attrName>style.visibility</p:attrName>
                                        </p:attrNameLst>
                                      </p:cBhvr>
                                      <p:to>
                                        <p:strVal val="visible"/>
                                      </p:to>
                                    </p:set>
                                    <p:animEffect transition="in" filter="wipe(left)">
                                      <p:cBhvr>
                                        <p:cTn id="73" dur="350"/>
                                        <p:tgtEl>
                                          <p:spTgt spid="5148"/>
                                        </p:tgtEl>
                                      </p:cBhvr>
                                    </p:animEffect>
                                  </p:childTnLst>
                                </p:cTn>
                              </p:par>
                            </p:childTnLst>
                          </p:cTn>
                        </p:par>
                        <p:par>
                          <p:cTn id="74" fill="hold">
                            <p:stCondLst>
                              <p:cond delay="5200"/>
                            </p:stCondLst>
                            <p:childTnLst>
                              <p:par>
                                <p:cTn id="75" presetID="22" presetClass="entr" presetSubtype="8" fill="hold" nodeType="after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wipe(left)">
                                      <p:cBhvr>
                                        <p:cTn id="77" dur="350"/>
                                        <p:tgtEl>
                                          <p:spTgt spid="5144"/>
                                        </p:tgtEl>
                                      </p:cBhvr>
                                    </p:animEffect>
                                  </p:childTnLst>
                                </p:cTn>
                              </p:par>
                            </p:childTnLst>
                          </p:cTn>
                        </p:par>
                        <p:par>
                          <p:cTn id="78" fill="hold">
                            <p:stCondLst>
                              <p:cond delay="5550"/>
                            </p:stCondLst>
                            <p:childTnLst>
                              <p:par>
                                <p:cTn id="79" presetID="23" presetClass="entr" presetSubtype="16"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childTnLst>
                                </p:cTn>
                              </p:par>
                              <p:par>
                                <p:cTn id="83" presetID="12" presetClass="entr" presetSubtype="1" fill="hold" grpId="0" nodeType="withEffect">
                                  <p:stCondLst>
                                    <p:cond delay="0"/>
                                  </p:stCondLst>
                                  <p:childTnLst>
                                    <p:set>
                                      <p:cBhvr>
                                        <p:cTn id="84" dur="1" fill="hold">
                                          <p:stCondLst>
                                            <p:cond delay="0"/>
                                          </p:stCondLst>
                                        </p:cTn>
                                        <p:tgtEl>
                                          <p:spTgt spid="4121"/>
                                        </p:tgtEl>
                                        <p:attrNameLst>
                                          <p:attrName>style.visibility</p:attrName>
                                        </p:attrNameLst>
                                      </p:cBhvr>
                                      <p:to>
                                        <p:strVal val="visible"/>
                                      </p:to>
                                    </p:set>
                                    <p:anim calcmode="lin" valueType="num">
                                      <p:cBhvr additive="base">
                                        <p:cTn id="85" dur="500"/>
                                        <p:tgtEl>
                                          <p:spTgt spid="4121"/>
                                        </p:tgtEl>
                                        <p:attrNameLst>
                                          <p:attrName>ppt_y</p:attrName>
                                        </p:attrNameLst>
                                      </p:cBhvr>
                                      <p:tavLst>
                                        <p:tav tm="0">
                                          <p:val>
                                            <p:strVal val="#ppt_y-#ppt_h*1.125000"/>
                                          </p:val>
                                        </p:tav>
                                        <p:tav tm="100000">
                                          <p:val>
                                            <p:strVal val="#ppt_y"/>
                                          </p:val>
                                        </p:tav>
                                      </p:tavLst>
                                    </p:anim>
                                    <p:animEffect transition="in" filter="wipe(down)">
                                      <p:cBhvr>
                                        <p:cTn id="86" dur="500"/>
                                        <p:tgtEl>
                                          <p:spTgt spid="4121"/>
                                        </p:tgtEl>
                                      </p:cBhvr>
                                    </p:animEffect>
                                  </p:childTnLst>
                                </p:cTn>
                              </p:par>
                            </p:childTnLst>
                          </p:cTn>
                        </p:par>
                        <p:par>
                          <p:cTn id="87" fill="hold">
                            <p:stCondLst>
                              <p:cond delay="6050"/>
                            </p:stCondLst>
                            <p:childTnLst>
                              <p:par>
                                <p:cTn id="88" presetID="22" presetClass="entr" presetSubtype="8" fill="hold" nodeType="afterEffect">
                                  <p:stCondLst>
                                    <p:cond delay="0"/>
                                  </p:stCondLst>
                                  <p:childTnLst>
                                    <p:set>
                                      <p:cBhvr>
                                        <p:cTn id="89" dur="1" fill="hold">
                                          <p:stCondLst>
                                            <p:cond delay="0"/>
                                          </p:stCondLst>
                                        </p:cTn>
                                        <p:tgtEl>
                                          <p:spTgt spid="5145"/>
                                        </p:tgtEl>
                                        <p:attrNameLst>
                                          <p:attrName>style.visibility</p:attrName>
                                        </p:attrNameLst>
                                      </p:cBhvr>
                                      <p:to>
                                        <p:strVal val="visible"/>
                                      </p:to>
                                    </p:set>
                                    <p:animEffect transition="in" filter="wipe(left)">
                                      <p:cBhvr>
                                        <p:cTn id="90" dur="35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5" grpId="0"/>
      <p:bldP spid="4123" grpId="0"/>
      <p:bldP spid="412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1157288" y="3064758"/>
            <a:ext cx="3765657" cy="1323439"/>
          </a:xfrm>
          <a:prstGeom prst="rect">
            <a:avLst/>
          </a:prstGeom>
        </p:spPr>
        <p:txBody>
          <a:bodyPr wrap="square">
            <a:spAutoFit/>
          </a:bodyPr>
          <a:lstStyle/>
          <a:p>
            <a:r>
              <a:rPr lang="en-US" altLang="zh-CN" sz="2000" dirty="0" smtClean="0">
                <a:solidFill>
                  <a:schemeClr val="bg1"/>
                </a:solidFill>
                <a:cs typeface="宋体" panose="02010600030101010101" pitchFamily="2" charset="-122"/>
              </a:rPr>
              <a:t>         </a:t>
            </a:r>
            <a:r>
              <a:rPr lang="zh-CN" altLang="en-US" sz="2000" dirty="0" smtClean="0">
                <a:solidFill>
                  <a:schemeClr val="bg1"/>
                </a:solidFill>
                <a:cs typeface="宋体" panose="02010600030101010101" pitchFamily="2" charset="-122"/>
              </a:rPr>
              <a:t>由于我们的组员与各个用户代表精心的交谈，各个用户代表之间并没有产生需求冲突，而是非常融洽的进行了合作。</a:t>
            </a:r>
            <a:endParaRPr lang="zh-CN" altLang="en-US" sz="2000" dirty="0">
              <a:solidFill>
                <a:schemeClr val="bg1"/>
              </a:solidFill>
              <a:latin typeface="+mn-ea"/>
              <a:ea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346" y="1594626"/>
            <a:ext cx="4634145" cy="4619686"/>
          </a:xfrm>
          <a:prstGeom prst="rect">
            <a:avLst/>
          </a:prstGeom>
        </p:spPr>
      </p:pic>
    </p:spTree>
    <p:extLst>
      <p:ext uri="{BB962C8B-B14F-4D97-AF65-F5344CB8AC3E}">
        <p14:creationId xmlns:p14="http://schemas.microsoft.com/office/powerpoint/2010/main" val="13083299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407988" y="3160550"/>
            <a:ext cx="3765657" cy="1015663"/>
          </a:xfrm>
          <a:prstGeom prst="rect">
            <a:avLst/>
          </a:prstGeom>
        </p:spPr>
        <p:txBody>
          <a:bodyPr wrap="square">
            <a:spAutoFit/>
          </a:bodyPr>
          <a:lstStyle/>
          <a:p>
            <a:r>
              <a:rPr lang="zh-CN" altLang="en-US" sz="2000" dirty="0" smtClean="0">
                <a:solidFill>
                  <a:schemeClr val="bg1"/>
                </a:solidFill>
                <a:cs typeface="宋体" panose="02010600030101010101" pitchFamily="2" charset="-122"/>
              </a:rPr>
              <a:t>         数据字典是各类数据描述的集合是进行详细的数据收集和数据分析所获得的主要结果 。</a:t>
            </a:r>
            <a:endParaRPr lang="zh-CN" altLang="en-US" sz="2000" dirty="0">
              <a:solidFill>
                <a:schemeClr val="bg1"/>
              </a:solidFill>
              <a:latin typeface="+mn-ea"/>
              <a:ea typeface="+mn-ea"/>
            </a:endParaRPr>
          </a:p>
        </p:txBody>
      </p:sp>
      <p:sp>
        <p:nvSpPr>
          <p:cNvPr id="3" name="矩形 2"/>
          <p:cNvSpPr/>
          <p:nvPr/>
        </p:nvSpPr>
        <p:spPr>
          <a:xfrm>
            <a:off x="3591957" y="1440091"/>
            <a:ext cx="8484093" cy="400110"/>
          </a:xfrm>
          <a:prstGeom prst="rect">
            <a:avLst/>
          </a:prstGeom>
        </p:spPr>
        <p:txBody>
          <a:bodyPr wrap="square">
            <a:spAutoFit/>
          </a:bodyPr>
          <a:lstStyle/>
          <a:p>
            <a:r>
              <a:rPr lang="zh-CN" altLang="zh-CN" sz="2000" dirty="0">
                <a:solidFill>
                  <a:schemeClr val="bg1"/>
                </a:solidFill>
                <a:latin typeface="+mn-ea"/>
                <a:ea typeface="+mn-ea"/>
                <a:cs typeface="宋体" panose="02010600030101010101" pitchFamily="2" charset="-122"/>
              </a:rPr>
              <a:t>用户注册信息</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学号</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教工号</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姓名</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身份证号</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邮箱</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密码</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确认密码</a:t>
            </a:r>
            <a:r>
              <a:rPr lang="en-US" altLang="zh-CN" sz="2000" dirty="0">
                <a:solidFill>
                  <a:schemeClr val="bg1"/>
                </a:solidFill>
                <a:latin typeface="+mn-ea"/>
                <a:ea typeface="+mn-ea"/>
                <a:cs typeface="宋体" panose="02010600030101010101" pitchFamily="2" charset="-122"/>
              </a:rPr>
              <a:t>+</a:t>
            </a:r>
            <a:r>
              <a:rPr lang="zh-CN" altLang="zh-CN" sz="2000" dirty="0">
                <a:solidFill>
                  <a:schemeClr val="bg1"/>
                </a:solidFill>
                <a:latin typeface="+mn-ea"/>
                <a:ea typeface="+mn-ea"/>
                <a:cs typeface="宋体" panose="02010600030101010101" pitchFamily="2" charset="-122"/>
              </a:rPr>
              <a:t>验证码</a:t>
            </a:r>
            <a:endParaRPr lang="zh-CN" altLang="en-US" sz="2000" dirty="0">
              <a:solidFill>
                <a:schemeClr val="bg1"/>
              </a:solidFill>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3187259871"/>
              </p:ext>
            </p:extLst>
          </p:nvPr>
        </p:nvGraphicFramePr>
        <p:xfrm>
          <a:off x="4999998" y="2205342"/>
          <a:ext cx="5668010" cy="2926080"/>
        </p:xfrm>
        <a:graphic>
          <a:graphicData uri="http://schemas.openxmlformats.org/drawingml/2006/table">
            <a:tbl>
              <a:tblPr>
                <a:tableStyleId>{5C22544A-7EE6-4342-B048-85BDC9FD1C3A}</a:tableStyleId>
              </a:tblPr>
              <a:tblGrid>
                <a:gridCol w="987425">
                  <a:extLst>
                    <a:ext uri="{9D8B030D-6E8A-4147-A177-3AD203B41FA5}">
                      <a16:colId xmlns:a16="http://schemas.microsoft.com/office/drawing/2014/main" val="787948389"/>
                    </a:ext>
                  </a:extLst>
                </a:gridCol>
                <a:gridCol w="2249805">
                  <a:extLst>
                    <a:ext uri="{9D8B030D-6E8A-4147-A177-3AD203B41FA5}">
                      <a16:colId xmlns:a16="http://schemas.microsoft.com/office/drawing/2014/main" val="917221293"/>
                    </a:ext>
                  </a:extLst>
                </a:gridCol>
                <a:gridCol w="630555">
                  <a:extLst>
                    <a:ext uri="{9D8B030D-6E8A-4147-A177-3AD203B41FA5}">
                      <a16:colId xmlns:a16="http://schemas.microsoft.com/office/drawing/2014/main" val="225252129"/>
                    </a:ext>
                  </a:extLst>
                </a:gridCol>
                <a:gridCol w="630555">
                  <a:extLst>
                    <a:ext uri="{9D8B030D-6E8A-4147-A177-3AD203B41FA5}">
                      <a16:colId xmlns:a16="http://schemas.microsoft.com/office/drawing/2014/main" val="2433989116"/>
                    </a:ext>
                  </a:extLst>
                </a:gridCol>
                <a:gridCol w="450850">
                  <a:extLst>
                    <a:ext uri="{9D8B030D-6E8A-4147-A177-3AD203B41FA5}">
                      <a16:colId xmlns:a16="http://schemas.microsoft.com/office/drawing/2014/main" val="1185479338"/>
                    </a:ext>
                  </a:extLst>
                </a:gridCol>
                <a:gridCol w="718820">
                  <a:extLst>
                    <a:ext uri="{9D8B030D-6E8A-4147-A177-3AD203B41FA5}">
                      <a16:colId xmlns:a16="http://schemas.microsoft.com/office/drawing/2014/main" val="12246495"/>
                    </a:ext>
                  </a:extLst>
                </a:gridCol>
              </a:tblGrid>
              <a:tr h="0">
                <a:tc>
                  <a:txBody>
                    <a:bodyPr/>
                    <a:lstStyle/>
                    <a:p>
                      <a:pPr algn="just">
                        <a:spcAft>
                          <a:spcPts val="0"/>
                        </a:spcAft>
                      </a:pPr>
                      <a:r>
                        <a:rPr lang="zh-CN" sz="1200" kern="100">
                          <a:effectLst/>
                        </a:rPr>
                        <a:t>字段名</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字段描述</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数据类型</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数据长度</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默认值</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可否为空</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930600288"/>
                  </a:ext>
                </a:extLst>
              </a:tr>
              <a:tr h="0">
                <a:tc>
                  <a:txBody>
                    <a:bodyPr/>
                    <a:lstStyle/>
                    <a:p>
                      <a:pPr algn="just">
                        <a:spcAft>
                          <a:spcPts val="0"/>
                        </a:spcAft>
                      </a:pPr>
                      <a:r>
                        <a:rPr lang="zh-CN" sz="1200" kern="100">
                          <a:effectLst/>
                        </a:rPr>
                        <a:t>学号</a:t>
                      </a:r>
                      <a:r>
                        <a:rPr lang="en-US" sz="1200" kern="100">
                          <a:effectLst/>
                        </a:rPr>
                        <a:t>/</a:t>
                      </a:r>
                      <a:r>
                        <a:rPr lang="zh-CN" sz="1200" kern="100">
                          <a:effectLst/>
                        </a:rPr>
                        <a:t>教工号</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学生</a:t>
                      </a:r>
                      <a:r>
                        <a:rPr lang="en-US" sz="1200" kern="100">
                          <a:effectLst/>
                        </a:rPr>
                        <a:t>/</a:t>
                      </a:r>
                      <a:r>
                        <a:rPr lang="zh-CN" sz="1200" kern="100">
                          <a:effectLst/>
                        </a:rPr>
                        <a:t>教师用户的个人学</a:t>
                      </a:r>
                      <a:r>
                        <a:rPr lang="en-US" sz="1200" kern="100">
                          <a:effectLst/>
                        </a:rPr>
                        <a:t>/</a:t>
                      </a:r>
                      <a:r>
                        <a:rPr lang="zh-CN" sz="1200" kern="100">
                          <a:effectLst/>
                        </a:rPr>
                        <a:t>工号</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err="1">
                          <a:effectLst/>
                        </a:rPr>
                        <a:t>Int</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1-12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05291603"/>
                  </a:ext>
                </a:extLst>
              </a:tr>
              <a:tr h="0">
                <a:tc>
                  <a:txBody>
                    <a:bodyPr/>
                    <a:lstStyle/>
                    <a:p>
                      <a:pPr algn="just">
                        <a:spcAft>
                          <a:spcPts val="0"/>
                        </a:spcAft>
                      </a:pPr>
                      <a:r>
                        <a:rPr lang="zh-CN" sz="1200" kern="100">
                          <a:effectLst/>
                        </a:rPr>
                        <a:t>身份证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用户的身份证信息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Int</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18</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0950527"/>
                  </a:ext>
                </a:extLst>
              </a:tr>
              <a:tr h="0">
                <a:tc>
                  <a:txBody>
                    <a:bodyPr/>
                    <a:lstStyle/>
                    <a:p>
                      <a:pPr algn="just">
                        <a:spcAft>
                          <a:spcPts val="0"/>
                        </a:spcAft>
                      </a:pPr>
                      <a:r>
                        <a:rPr lang="zh-CN" sz="1200" kern="100">
                          <a:effectLst/>
                        </a:rPr>
                        <a:t>姓名</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用户的真实姓名</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String</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1-10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5899616"/>
                  </a:ext>
                </a:extLst>
              </a:tr>
              <a:tr h="0">
                <a:tc>
                  <a:txBody>
                    <a:bodyPr/>
                    <a:lstStyle/>
                    <a:p>
                      <a:pPr algn="just">
                        <a:spcAft>
                          <a:spcPts val="0"/>
                        </a:spcAft>
                      </a:pPr>
                      <a:r>
                        <a:rPr lang="zh-CN" sz="1200" kern="100">
                          <a:effectLst/>
                        </a:rPr>
                        <a:t>邮箱</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作为用户日后登陆时使用的账号</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String</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 </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8616739"/>
                  </a:ext>
                </a:extLst>
              </a:tr>
              <a:tr h="0">
                <a:tc>
                  <a:txBody>
                    <a:bodyPr/>
                    <a:lstStyle/>
                    <a:p>
                      <a:pPr algn="just">
                        <a:spcAft>
                          <a:spcPts val="0"/>
                        </a:spcAft>
                      </a:pPr>
                      <a:r>
                        <a:rPr lang="zh-CN" sz="1200" kern="100">
                          <a:effectLst/>
                        </a:rPr>
                        <a:t>密码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用户使用的密码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String</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6-12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46545843"/>
                  </a:ext>
                </a:extLst>
              </a:tr>
              <a:tr h="0">
                <a:tc>
                  <a:txBody>
                    <a:bodyPr/>
                    <a:lstStyle/>
                    <a:p>
                      <a:pPr algn="just">
                        <a:spcAft>
                          <a:spcPts val="0"/>
                        </a:spcAft>
                      </a:pPr>
                      <a:r>
                        <a:rPr lang="zh-CN" sz="1200" kern="100">
                          <a:effectLst/>
                        </a:rPr>
                        <a:t>确认密码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用户注册时再次确认时的密码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String</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6-12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NO</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90702601"/>
                  </a:ext>
                </a:extLst>
              </a:tr>
              <a:tr h="0">
                <a:tc>
                  <a:txBody>
                    <a:bodyPr/>
                    <a:lstStyle/>
                    <a:p>
                      <a:pPr algn="just">
                        <a:spcAft>
                          <a:spcPts val="0"/>
                        </a:spcAft>
                      </a:pPr>
                      <a:r>
                        <a:rPr lang="zh-CN" sz="1200" kern="100">
                          <a:effectLst/>
                        </a:rPr>
                        <a:t>验证码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用户注册时所填邮箱收到的验证码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int</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8</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NULL</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NO</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96099077"/>
                  </a:ext>
                </a:extLst>
              </a:tr>
            </a:tbl>
          </a:graphicData>
        </a:graphic>
      </p:graphicFrame>
    </p:spTree>
    <p:extLst>
      <p:ext uri="{BB962C8B-B14F-4D97-AF65-F5344CB8AC3E}">
        <p14:creationId xmlns:p14="http://schemas.microsoft.com/office/powerpoint/2010/main" val="332676818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5" name="矩形 14"/>
          <p:cNvSpPr/>
          <p:nvPr/>
        </p:nvSpPr>
        <p:spPr>
          <a:xfrm>
            <a:off x="717550" y="2792422"/>
            <a:ext cx="3765657" cy="1938992"/>
          </a:xfrm>
          <a:prstGeom prst="rect">
            <a:avLst/>
          </a:prstGeom>
        </p:spPr>
        <p:txBody>
          <a:bodyPr wrap="square">
            <a:spAutoFit/>
          </a:bodyPr>
          <a:lstStyle/>
          <a:p>
            <a:r>
              <a:rPr lang="zh-CN" altLang="en-US" sz="2400" dirty="0" smtClean="0">
                <a:solidFill>
                  <a:schemeClr val="bg1"/>
                </a:solidFill>
                <a:cs typeface="宋体" panose="02010600030101010101" pitchFamily="2" charset="-122"/>
              </a:rPr>
              <a:t>         </a:t>
            </a:r>
            <a:r>
              <a:rPr lang="en-US" altLang="zh-CN" sz="2400" dirty="0" smtClean="0">
                <a:solidFill>
                  <a:schemeClr val="bg1"/>
                </a:solidFill>
                <a:cs typeface="宋体" panose="02010600030101010101" pitchFamily="2" charset="-122"/>
              </a:rPr>
              <a:t>E-R</a:t>
            </a:r>
            <a:r>
              <a:rPr lang="zh-CN" altLang="en-US" sz="2400" dirty="0" smtClean="0">
                <a:solidFill>
                  <a:schemeClr val="bg1"/>
                </a:solidFill>
                <a:cs typeface="宋体" panose="02010600030101010101" pitchFamily="2" charset="-122"/>
              </a:rPr>
              <a:t>图是指以实体、关系、属性三个基本概念概括数据的基本结构，从而描述静态数据结构的概念模式。</a:t>
            </a:r>
            <a:endParaRPr lang="zh-CN" altLang="en-US" sz="2400" dirty="0">
              <a:solidFill>
                <a:schemeClr val="bg1"/>
              </a:solidFill>
              <a:latin typeface="+mn-ea"/>
              <a:ea typeface="+mn-ea"/>
            </a:endParaRPr>
          </a:p>
        </p:txBody>
      </p:sp>
      <p:pic>
        <p:nvPicPr>
          <p:cNvPr id="11" name="图片 10" descr="C:\Users\L-Jere\AppData\Local\Temp\WeChat Files\c04d4122f52308c5ae010a51f01f7f6.png"/>
          <p:cNvPicPr/>
          <p:nvPr/>
        </p:nvPicPr>
        <p:blipFill>
          <a:blip r:embed="rId3">
            <a:extLst>
              <a:ext uri="{28A0092B-C50C-407E-A947-70E740481C1C}">
                <a14:useLocalDpi xmlns:a14="http://schemas.microsoft.com/office/drawing/2010/main" val="0"/>
              </a:ext>
            </a:extLst>
          </a:blip>
          <a:srcRect/>
          <a:stretch>
            <a:fillRect/>
          </a:stretch>
        </p:blipFill>
        <p:spPr bwMode="auto">
          <a:xfrm>
            <a:off x="5099504" y="1273235"/>
            <a:ext cx="6168501" cy="4977367"/>
          </a:xfrm>
          <a:prstGeom prst="rect">
            <a:avLst/>
          </a:prstGeom>
          <a:noFill/>
          <a:ln>
            <a:noFill/>
          </a:ln>
        </p:spPr>
      </p:pic>
      <p:sp>
        <p:nvSpPr>
          <p:cNvPr id="10" name="文本框 65"/>
          <p:cNvSpPr txBox="1">
            <a:spLocks noChangeArrowheads="1"/>
          </p:cNvSpPr>
          <p:nvPr/>
        </p:nvSpPr>
        <p:spPr bwMode="auto">
          <a:xfrm>
            <a:off x="1157288" y="1236528"/>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rgbClr val="FF0000"/>
                </a:solidFill>
                <a:latin typeface="Arial" panose="020B0604020202020204" pitchFamily="34" charset="0"/>
                <a:cs typeface="Arial" panose="020B0604020202020204" pitchFamily="34" charset="0"/>
              </a:rPr>
              <a:t>修改</a:t>
            </a:r>
            <a:endParaRPr lang="zh-CN" alt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836098"/>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 name="矩形 1"/>
          <p:cNvSpPr/>
          <p:nvPr/>
        </p:nvSpPr>
        <p:spPr>
          <a:xfrm>
            <a:off x="5236819" y="2585245"/>
            <a:ext cx="3608480"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硬件接口（服务器）</a:t>
            </a:r>
            <a:endParaRPr lang="zh-CN" altLang="en-US" sz="2800" b="1" dirty="0">
              <a:solidFill>
                <a:schemeClr val="bg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329126808"/>
              </p:ext>
            </p:extLst>
          </p:nvPr>
        </p:nvGraphicFramePr>
        <p:xfrm>
          <a:off x="5236817" y="3086438"/>
          <a:ext cx="5851392" cy="1450215"/>
        </p:xfrm>
        <a:graphic>
          <a:graphicData uri="http://schemas.openxmlformats.org/drawingml/2006/table">
            <a:tbl>
              <a:tblPr>
                <a:tableStyleId>{5C22544A-7EE6-4342-B048-85BDC9FD1C3A}</a:tableStyleId>
              </a:tblPr>
              <a:tblGrid>
                <a:gridCol w="2925696">
                  <a:extLst>
                    <a:ext uri="{9D8B030D-6E8A-4147-A177-3AD203B41FA5}">
                      <a16:colId xmlns:a16="http://schemas.microsoft.com/office/drawing/2014/main" val="23455966"/>
                    </a:ext>
                  </a:extLst>
                </a:gridCol>
                <a:gridCol w="2925696">
                  <a:extLst>
                    <a:ext uri="{9D8B030D-6E8A-4147-A177-3AD203B41FA5}">
                      <a16:colId xmlns:a16="http://schemas.microsoft.com/office/drawing/2014/main" val="2453847217"/>
                    </a:ext>
                  </a:extLst>
                </a:gridCol>
              </a:tblGrid>
              <a:tr h="290043">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739802179"/>
                  </a:ext>
                </a:extLst>
              </a:tr>
              <a:tr h="290043">
                <a:tc>
                  <a:txBody>
                    <a:bodyPr/>
                    <a:lstStyle/>
                    <a:p>
                      <a:pPr algn="just">
                        <a:spcAft>
                          <a:spcPts val="0"/>
                        </a:spcAft>
                      </a:pPr>
                      <a:r>
                        <a:rPr lang="zh-CN" sz="1200" kern="100" dirty="0">
                          <a:effectLst/>
                        </a:rPr>
                        <a:t>主频</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HP Z800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844276291"/>
                  </a:ext>
                </a:extLst>
              </a:tr>
              <a:tr h="290043">
                <a:tc>
                  <a:txBody>
                    <a:bodyPr/>
                    <a:lstStyle/>
                    <a:p>
                      <a:pPr algn="just">
                        <a:spcAft>
                          <a:spcPts val="0"/>
                        </a:spcAft>
                      </a:pPr>
                      <a:r>
                        <a:rPr lang="zh-CN" sz="1200" kern="100" dirty="0">
                          <a:effectLst/>
                        </a:rPr>
                        <a:t>磁盘</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SCSI</a:t>
                      </a:r>
                      <a:r>
                        <a:rPr lang="zh-CN" sz="1200" kern="100">
                          <a:effectLst/>
                        </a:rPr>
                        <a:t>接口、转速</a:t>
                      </a:r>
                      <a:r>
                        <a:rPr lang="en-US" sz="1200" kern="100">
                          <a:effectLst/>
                        </a:rPr>
                        <a:t>10000</a:t>
                      </a:r>
                      <a:r>
                        <a:rPr lang="zh-CN" sz="1200" kern="100">
                          <a:effectLst/>
                        </a:rPr>
                        <a:t>转</a:t>
                      </a:r>
                      <a:r>
                        <a:rPr lang="en-US" sz="1200" kern="100">
                          <a:effectLst/>
                        </a:rPr>
                        <a:t>/</a:t>
                      </a:r>
                      <a:r>
                        <a:rPr lang="zh-CN" sz="1200" kern="100">
                          <a:effectLst/>
                        </a:rPr>
                        <a:t>秒以上</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68739287"/>
                  </a:ext>
                </a:extLst>
              </a:tr>
              <a:tr h="290043">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浙江大学城市学院校园网、</a:t>
                      </a:r>
                      <a:r>
                        <a:rPr lang="en-US" sz="1200" kern="100">
                          <a:effectLst/>
                        </a:rPr>
                        <a:t>100M</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533714316"/>
                  </a:ext>
                </a:extLst>
              </a:tr>
              <a:tr h="290043">
                <a:tc>
                  <a:txBody>
                    <a:bodyPr/>
                    <a:lstStyle/>
                    <a:p>
                      <a:pPr algn="just">
                        <a:spcAft>
                          <a:spcPts val="0"/>
                        </a:spcAft>
                      </a:pPr>
                      <a:r>
                        <a:rPr lang="zh-CN" sz="1200" kern="100">
                          <a:effectLst/>
                        </a:rPr>
                        <a:t>备份</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数据备份使用</a:t>
                      </a:r>
                      <a:r>
                        <a:rPr lang="en-US" sz="1200" kern="100" dirty="0">
                          <a:effectLst/>
                        </a:rPr>
                        <a:t>RAID5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72653876"/>
                  </a:ext>
                </a:extLst>
              </a:tr>
            </a:tbl>
          </a:graphicData>
        </a:graphic>
      </p:graphicFrame>
      <p:sp>
        <p:nvSpPr>
          <p:cNvPr id="14" name="矩形 13"/>
          <p:cNvSpPr/>
          <p:nvPr/>
        </p:nvSpPr>
        <p:spPr>
          <a:xfrm>
            <a:off x="819150" y="1073674"/>
            <a:ext cx="6096000" cy="1631216"/>
          </a:xfrm>
          <a:prstGeom prst="rect">
            <a:avLst/>
          </a:prstGeom>
        </p:spPr>
        <p:txBody>
          <a:bodyPr>
            <a:spAutoFit/>
          </a:bodyPr>
          <a:lstStyle/>
          <a:p>
            <a:r>
              <a:rPr lang="zh-CN" altLang="en-US" sz="2000" dirty="0">
                <a:solidFill>
                  <a:schemeClr val="bg1"/>
                </a:solidFill>
                <a:cs typeface="宋体" panose="02010600030101010101" pitchFamily="2" charset="-122"/>
              </a:rPr>
              <a:t>服务器建议选用</a:t>
            </a:r>
            <a:r>
              <a:rPr lang="en-US" altLang="zh-CN" sz="2000" dirty="0">
                <a:solidFill>
                  <a:schemeClr val="bg1"/>
                </a:solidFill>
                <a:cs typeface="宋体" panose="02010600030101010101" pitchFamily="2" charset="-122"/>
              </a:rPr>
              <a:t>Intel </a:t>
            </a:r>
            <a:r>
              <a:rPr lang="zh-CN" altLang="en-US" sz="2000" dirty="0">
                <a:solidFill>
                  <a:schemeClr val="bg1"/>
                </a:solidFill>
                <a:cs typeface="宋体" panose="02010600030101010101" pitchFamily="2" charset="-122"/>
              </a:rPr>
              <a:t>，可以选择</a:t>
            </a:r>
            <a:r>
              <a:rPr lang="en-US" altLang="zh-CN" sz="2000" dirty="0">
                <a:solidFill>
                  <a:schemeClr val="bg1"/>
                </a:solidFill>
                <a:cs typeface="宋体" panose="02010600030101010101" pitchFamily="2" charset="-122"/>
              </a:rPr>
              <a:t>Windows</a:t>
            </a:r>
            <a:r>
              <a:rPr lang="zh-CN" altLang="en-US" sz="2000" dirty="0">
                <a:solidFill>
                  <a:schemeClr val="bg1"/>
                </a:solidFill>
                <a:cs typeface="宋体" panose="02010600030101010101" pitchFamily="2" charset="-122"/>
              </a:rPr>
              <a:t>开发平台，提供对外服务器所要求的相应的安全保障。网站使用</a:t>
            </a:r>
            <a:r>
              <a:rPr lang="en-US" altLang="zh-CN" sz="2000" dirty="0" err="1">
                <a:solidFill>
                  <a:schemeClr val="bg1"/>
                </a:solidFill>
                <a:cs typeface="宋体" panose="02010600030101010101" pitchFamily="2" charset="-122"/>
              </a:rPr>
              <a:t>Axure</a:t>
            </a:r>
            <a:r>
              <a:rPr lang="en-US" altLang="zh-CN" sz="2000" dirty="0">
                <a:solidFill>
                  <a:schemeClr val="bg1"/>
                </a:solidFill>
                <a:cs typeface="宋体" panose="02010600030101010101" pitchFamily="2" charset="-122"/>
              </a:rPr>
              <a:t> RP</a:t>
            </a:r>
            <a:r>
              <a:rPr lang="zh-CN" altLang="en-US" sz="2000" dirty="0">
                <a:solidFill>
                  <a:schemeClr val="bg1"/>
                </a:solidFill>
                <a:cs typeface="宋体" panose="02010600030101010101" pitchFamily="2" charset="-122"/>
              </a:rPr>
              <a:t>开发界面原型，配合</a:t>
            </a:r>
            <a:r>
              <a:rPr lang="en-US" altLang="zh-CN" sz="2000" dirty="0">
                <a:solidFill>
                  <a:schemeClr val="bg1"/>
                </a:solidFill>
                <a:cs typeface="宋体" panose="02010600030101010101" pitchFamily="2" charset="-122"/>
              </a:rPr>
              <a:t>HTML5</a:t>
            </a:r>
            <a:r>
              <a:rPr lang="zh-CN" altLang="en-US" sz="2000" dirty="0">
                <a:solidFill>
                  <a:schemeClr val="bg1"/>
                </a:solidFill>
                <a:cs typeface="宋体" panose="02010600030101010101" pitchFamily="2" charset="-122"/>
              </a:rPr>
              <a:t>语言进行前端的开发，数据库的建立选择</a:t>
            </a:r>
            <a:r>
              <a:rPr lang="en-US" altLang="zh-CN" sz="2000" dirty="0">
                <a:solidFill>
                  <a:schemeClr val="bg1"/>
                </a:solidFill>
                <a:cs typeface="宋体" panose="02010600030101010101" pitchFamily="2" charset="-122"/>
              </a:rPr>
              <a:t>SQL</a:t>
            </a:r>
            <a:r>
              <a:rPr lang="zh-CN" altLang="en-US" sz="2000" dirty="0">
                <a:solidFill>
                  <a:schemeClr val="bg1"/>
                </a:solidFill>
                <a:cs typeface="宋体" panose="02010600030101010101" pitchFamily="2" charset="-122"/>
              </a:rPr>
              <a:t>数据库使用</a:t>
            </a:r>
            <a:r>
              <a:rPr lang="en-US" altLang="zh-CN" sz="2000" dirty="0">
                <a:solidFill>
                  <a:schemeClr val="bg1"/>
                </a:solidFill>
                <a:cs typeface="宋体" panose="02010600030101010101" pitchFamily="2" charset="-122"/>
              </a:rPr>
              <a:t>Java</a:t>
            </a:r>
            <a:r>
              <a:rPr lang="zh-CN" altLang="en-US" sz="2000" dirty="0">
                <a:solidFill>
                  <a:schemeClr val="bg1"/>
                </a:solidFill>
                <a:cs typeface="宋体" panose="02010600030101010101" pitchFamily="2" charset="-122"/>
              </a:rPr>
              <a:t>语言存储相关的数据。</a:t>
            </a:r>
            <a:endParaRPr lang="zh-CN" altLang="en-US" sz="2000" dirty="0">
              <a:solidFill>
                <a:schemeClr val="bg1"/>
              </a:solidFill>
            </a:endParaRPr>
          </a:p>
        </p:txBody>
      </p:sp>
      <p:sp>
        <p:nvSpPr>
          <p:cNvPr id="16" name="矩形 15"/>
          <p:cNvSpPr/>
          <p:nvPr/>
        </p:nvSpPr>
        <p:spPr>
          <a:xfrm>
            <a:off x="5236820" y="4536654"/>
            <a:ext cx="3608479"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软件接口（服务器）</a:t>
            </a:r>
            <a:endParaRPr lang="zh-CN" altLang="en-US" sz="2800" b="1" dirty="0">
              <a:solidFill>
                <a:schemeClr val="bg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477337718"/>
              </p:ext>
            </p:extLst>
          </p:nvPr>
        </p:nvGraphicFramePr>
        <p:xfrm>
          <a:off x="5236819" y="5059871"/>
          <a:ext cx="5851390" cy="1190008"/>
        </p:xfrm>
        <a:graphic>
          <a:graphicData uri="http://schemas.openxmlformats.org/drawingml/2006/table">
            <a:tbl>
              <a:tblPr>
                <a:tableStyleId>{5C22544A-7EE6-4342-B048-85BDC9FD1C3A}</a:tableStyleId>
              </a:tblPr>
              <a:tblGrid>
                <a:gridCol w="2925695">
                  <a:extLst>
                    <a:ext uri="{9D8B030D-6E8A-4147-A177-3AD203B41FA5}">
                      <a16:colId xmlns:a16="http://schemas.microsoft.com/office/drawing/2014/main" val="2824619994"/>
                    </a:ext>
                  </a:extLst>
                </a:gridCol>
                <a:gridCol w="2925695">
                  <a:extLst>
                    <a:ext uri="{9D8B030D-6E8A-4147-A177-3AD203B41FA5}">
                      <a16:colId xmlns:a16="http://schemas.microsoft.com/office/drawing/2014/main" val="3748744475"/>
                    </a:ext>
                  </a:extLst>
                </a:gridCol>
              </a:tblGrid>
              <a:tr h="297502">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接口信息</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44715836"/>
                  </a:ext>
                </a:extLst>
              </a:tr>
              <a:tr h="297502">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Linux</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89643825"/>
                  </a:ext>
                </a:extLst>
              </a:tr>
              <a:tr h="297502">
                <a:tc>
                  <a:txBody>
                    <a:bodyPr/>
                    <a:lstStyle/>
                    <a:p>
                      <a:pPr algn="just">
                        <a:spcAft>
                          <a:spcPts val="0"/>
                        </a:spcAft>
                      </a:pPr>
                      <a:r>
                        <a:rPr lang="zh-CN" sz="1200" kern="100">
                          <a:effectLst/>
                        </a:rPr>
                        <a:t>服务器软件</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a:effectLst/>
                        </a:rPr>
                        <a:t>Apache5.5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91530370"/>
                  </a:ext>
                </a:extLst>
              </a:tr>
              <a:tr h="297502">
                <a:tc>
                  <a:txBody>
                    <a:bodyPr/>
                    <a:lstStyle/>
                    <a:p>
                      <a:pPr algn="just">
                        <a:spcAft>
                          <a:spcPts val="0"/>
                        </a:spcAft>
                      </a:pPr>
                      <a:r>
                        <a:rPr lang="zh-CN" sz="1200" kern="100" dirty="0">
                          <a:effectLst/>
                        </a:rPr>
                        <a:t>数据库</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Mysql5.5</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520948862"/>
                  </a:ext>
                </a:extLst>
              </a:tr>
            </a:tbl>
          </a:graphicData>
        </a:graphic>
      </p:graphicFrame>
    </p:spTree>
    <p:extLst>
      <p:ext uri="{BB962C8B-B14F-4D97-AF65-F5344CB8AC3E}">
        <p14:creationId xmlns:p14="http://schemas.microsoft.com/office/powerpoint/2010/main" val="249253758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 name="矩形 1"/>
          <p:cNvSpPr/>
          <p:nvPr/>
        </p:nvSpPr>
        <p:spPr>
          <a:xfrm>
            <a:off x="1027113" y="1457900"/>
            <a:ext cx="3659662"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硬件接口（客户端）</a:t>
            </a:r>
            <a:endParaRPr lang="zh-CN" altLang="en-US" sz="2800" b="1" dirty="0">
              <a:solidFill>
                <a:schemeClr val="bg1"/>
              </a:solidFill>
            </a:endParaRPr>
          </a:p>
        </p:txBody>
      </p:sp>
      <p:sp>
        <p:nvSpPr>
          <p:cNvPr id="16" name="矩形 15"/>
          <p:cNvSpPr/>
          <p:nvPr/>
        </p:nvSpPr>
        <p:spPr>
          <a:xfrm>
            <a:off x="1027113" y="3421915"/>
            <a:ext cx="3725839" cy="523220"/>
          </a:xfrm>
          <a:prstGeom prst="rect">
            <a:avLst/>
          </a:prstGeom>
        </p:spPr>
        <p:txBody>
          <a:bodyPr wrap="square">
            <a:spAutoFit/>
          </a:bodyPr>
          <a:lstStyle/>
          <a:p>
            <a:r>
              <a:rPr lang="zh-CN" altLang="en-US" sz="2800" b="1" dirty="0" smtClean="0">
                <a:solidFill>
                  <a:schemeClr val="bg1"/>
                </a:solidFill>
                <a:cs typeface="宋体" panose="02010600030101010101" pitchFamily="2" charset="-122"/>
              </a:rPr>
              <a:t>软件接口（客户端）</a:t>
            </a:r>
            <a:endParaRPr lang="zh-CN" altLang="en-US" sz="2800" b="1" dirty="0">
              <a:solidFill>
                <a:schemeClr val="bg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838695401"/>
              </p:ext>
            </p:extLst>
          </p:nvPr>
        </p:nvGraphicFramePr>
        <p:xfrm>
          <a:off x="1157288" y="1981120"/>
          <a:ext cx="5989236" cy="1367768"/>
        </p:xfrm>
        <a:graphic>
          <a:graphicData uri="http://schemas.openxmlformats.org/drawingml/2006/table">
            <a:tbl>
              <a:tblPr>
                <a:tableStyleId>{5C22544A-7EE6-4342-B048-85BDC9FD1C3A}</a:tableStyleId>
              </a:tblPr>
              <a:tblGrid>
                <a:gridCol w="2994618">
                  <a:extLst>
                    <a:ext uri="{9D8B030D-6E8A-4147-A177-3AD203B41FA5}">
                      <a16:colId xmlns:a16="http://schemas.microsoft.com/office/drawing/2014/main" val="1185259868"/>
                    </a:ext>
                  </a:extLst>
                </a:gridCol>
                <a:gridCol w="2994618">
                  <a:extLst>
                    <a:ext uri="{9D8B030D-6E8A-4147-A177-3AD203B41FA5}">
                      <a16:colId xmlns:a16="http://schemas.microsoft.com/office/drawing/2014/main" val="3915966515"/>
                    </a:ext>
                  </a:extLst>
                </a:gridCol>
              </a:tblGrid>
              <a:tr h="341942">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04552927"/>
                  </a:ext>
                </a:extLst>
              </a:tr>
              <a:tr h="341942">
                <a:tc>
                  <a:txBody>
                    <a:bodyPr/>
                    <a:lstStyle/>
                    <a:p>
                      <a:pPr algn="just">
                        <a:spcAft>
                          <a:spcPts val="0"/>
                        </a:spcAft>
                      </a:pPr>
                      <a:r>
                        <a:rPr lang="zh-CN" sz="1200" kern="100">
                          <a:effectLst/>
                        </a:rPr>
                        <a:t>主频</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主流配置即可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8188230"/>
                  </a:ext>
                </a:extLst>
              </a:tr>
              <a:tr h="341942">
                <a:tc>
                  <a:txBody>
                    <a:bodyPr/>
                    <a:lstStyle/>
                    <a:p>
                      <a:pPr algn="just">
                        <a:spcAft>
                          <a:spcPts val="0"/>
                        </a:spcAft>
                      </a:pPr>
                      <a:r>
                        <a:rPr lang="zh-CN" sz="1200" kern="100">
                          <a:effectLst/>
                        </a:rPr>
                        <a:t>显卡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分辨率</a:t>
                      </a:r>
                      <a:r>
                        <a:rPr lang="en-US" sz="1200" kern="100">
                          <a:effectLst/>
                        </a:rPr>
                        <a:t>1024*768</a:t>
                      </a:r>
                      <a:r>
                        <a:rPr lang="zh-CN" sz="1200" kern="100">
                          <a:effectLst/>
                        </a:rPr>
                        <a:t>以上</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63771024"/>
                  </a:ext>
                </a:extLst>
              </a:tr>
              <a:tr h="341942">
                <a:tc>
                  <a:txBody>
                    <a:bodyPr/>
                    <a:lstStyle/>
                    <a:p>
                      <a:pPr algn="just">
                        <a:spcAft>
                          <a:spcPts val="0"/>
                        </a:spcAft>
                      </a:pPr>
                      <a:r>
                        <a:rPr lang="zh-CN" sz="1200" kern="100">
                          <a:effectLst/>
                        </a:rPr>
                        <a:t>网卡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dirty="0">
                          <a:effectLst/>
                        </a:rPr>
                        <a:t>浙江大学城市学院校园网、</a:t>
                      </a:r>
                      <a:r>
                        <a:rPr lang="en-US" sz="1200" kern="100" dirty="0">
                          <a:effectLst/>
                        </a:rPr>
                        <a:t>10M</a:t>
                      </a:r>
                      <a:r>
                        <a:rPr lang="zh-CN" sz="1200" kern="100" dirty="0">
                          <a:effectLst/>
                        </a:rPr>
                        <a:t>以上</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288947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075229097"/>
              </p:ext>
            </p:extLst>
          </p:nvPr>
        </p:nvGraphicFramePr>
        <p:xfrm>
          <a:off x="1104047" y="3945135"/>
          <a:ext cx="6042476" cy="1310445"/>
        </p:xfrm>
        <a:graphic>
          <a:graphicData uri="http://schemas.openxmlformats.org/drawingml/2006/table">
            <a:tbl>
              <a:tblPr>
                <a:tableStyleId>{5C22544A-7EE6-4342-B048-85BDC9FD1C3A}</a:tableStyleId>
              </a:tblPr>
              <a:tblGrid>
                <a:gridCol w="3021238">
                  <a:extLst>
                    <a:ext uri="{9D8B030D-6E8A-4147-A177-3AD203B41FA5}">
                      <a16:colId xmlns:a16="http://schemas.microsoft.com/office/drawing/2014/main" val="659026357"/>
                    </a:ext>
                  </a:extLst>
                </a:gridCol>
                <a:gridCol w="3021238">
                  <a:extLst>
                    <a:ext uri="{9D8B030D-6E8A-4147-A177-3AD203B41FA5}">
                      <a16:colId xmlns:a16="http://schemas.microsoft.com/office/drawing/2014/main" val="399402521"/>
                    </a:ext>
                  </a:extLst>
                </a:gridCol>
              </a:tblGrid>
              <a:tr h="436815">
                <a:tc>
                  <a:txBody>
                    <a:bodyPr/>
                    <a:lstStyle/>
                    <a:p>
                      <a:pPr algn="just">
                        <a:spcAft>
                          <a:spcPts val="0"/>
                        </a:spcAft>
                      </a:pPr>
                      <a:r>
                        <a:rPr lang="zh-CN" sz="1200" kern="100">
                          <a:effectLst/>
                        </a:rPr>
                        <a:t>项目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zh-CN" sz="1200" kern="100">
                          <a:effectLst/>
                        </a:rPr>
                        <a:t>接口信息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46566183"/>
                  </a:ext>
                </a:extLst>
              </a:tr>
              <a:tr h="436815">
                <a:tc>
                  <a:txBody>
                    <a:bodyPr/>
                    <a:lstStyle/>
                    <a:p>
                      <a:pPr algn="just">
                        <a:spcAft>
                          <a:spcPts val="0"/>
                        </a:spcAft>
                      </a:pPr>
                      <a:r>
                        <a:rPr lang="zh-CN" sz="1200" kern="100">
                          <a:effectLst/>
                        </a:rPr>
                        <a:t>操作系统</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Windows XP/7/8/10</a:t>
                      </a:r>
                      <a:r>
                        <a:rPr lang="zh-CN" sz="1200" kern="100" dirty="0">
                          <a:effectLst/>
                        </a:rPr>
                        <a:t>、</a:t>
                      </a:r>
                      <a:r>
                        <a:rPr lang="en-US" sz="1200" kern="100" dirty="0">
                          <a:effectLst/>
                        </a:rPr>
                        <a:t>Linux</a:t>
                      </a:r>
                      <a:r>
                        <a:rPr lang="zh-CN" sz="1200" kern="100" dirty="0">
                          <a:effectLst/>
                        </a:rPr>
                        <a:t>、</a:t>
                      </a:r>
                      <a:r>
                        <a:rPr lang="en-US" sz="1200" kern="100" dirty="0">
                          <a:effectLst/>
                        </a:rPr>
                        <a:t>Mac OS</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2506461"/>
                  </a:ext>
                </a:extLst>
              </a:tr>
              <a:tr h="436815">
                <a:tc>
                  <a:txBody>
                    <a:bodyPr/>
                    <a:lstStyle/>
                    <a:p>
                      <a:pPr algn="just">
                        <a:spcAft>
                          <a:spcPts val="0"/>
                        </a:spcAft>
                      </a:pPr>
                      <a:r>
                        <a:rPr lang="zh-CN" sz="1200" kern="100">
                          <a:effectLst/>
                        </a:rPr>
                        <a:t>浏览器</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just">
                        <a:spcAft>
                          <a:spcPts val="0"/>
                        </a:spcAft>
                      </a:pPr>
                      <a:r>
                        <a:rPr lang="en-US" sz="1200" kern="100" dirty="0">
                          <a:effectLst/>
                        </a:rPr>
                        <a:t>IE</a:t>
                      </a:r>
                      <a:r>
                        <a:rPr lang="zh-CN" sz="1200" kern="100" dirty="0">
                          <a:effectLst/>
                        </a:rPr>
                        <a:t>、</a:t>
                      </a:r>
                      <a:r>
                        <a:rPr lang="en-US" sz="1200" kern="100" dirty="0">
                          <a:effectLst/>
                        </a:rPr>
                        <a:t>Firefox</a:t>
                      </a:r>
                      <a:r>
                        <a:rPr lang="zh-CN" sz="1200" kern="100" dirty="0">
                          <a:effectLst/>
                        </a:rPr>
                        <a:t>、</a:t>
                      </a:r>
                      <a:r>
                        <a:rPr lang="en-US" sz="1200" kern="100" dirty="0">
                          <a:effectLst/>
                        </a:rPr>
                        <a:t>Chrome</a:t>
                      </a:r>
                      <a:r>
                        <a:rPr lang="zh-CN" sz="1200" kern="100" dirty="0">
                          <a:effectLst/>
                        </a:rPr>
                        <a:t>等</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41839521"/>
                  </a:ext>
                </a:extLst>
              </a:tr>
            </a:tbl>
          </a:graphicData>
        </a:graphic>
      </p:graphicFrame>
    </p:spTree>
    <p:extLst>
      <p:ext uri="{BB962C8B-B14F-4D97-AF65-F5344CB8AC3E}">
        <p14:creationId xmlns:p14="http://schemas.microsoft.com/office/powerpoint/2010/main" val="135063095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142039104"/>
              </p:ext>
            </p:extLst>
          </p:nvPr>
        </p:nvGraphicFramePr>
        <p:xfrm>
          <a:off x="2848207" y="1805686"/>
          <a:ext cx="5869665" cy="3929288"/>
        </p:xfrm>
        <a:graphic>
          <a:graphicData uri="http://schemas.openxmlformats.org/drawingml/2006/table">
            <a:tbl>
              <a:tblPr firstRow="1" firstCol="1" bandRow="1" bandCol="1">
                <a:tableStyleId>{5C22544A-7EE6-4342-B048-85BDC9FD1C3A}</a:tableStyleId>
              </a:tblPr>
              <a:tblGrid>
                <a:gridCol w="1091133">
                  <a:extLst>
                    <a:ext uri="{9D8B030D-6E8A-4147-A177-3AD203B41FA5}">
                      <a16:colId xmlns:a16="http://schemas.microsoft.com/office/drawing/2014/main" val="974997678"/>
                    </a:ext>
                  </a:extLst>
                </a:gridCol>
                <a:gridCol w="4778532">
                  <a:extLst>
                    <a:ext uri="{9D8B030D-6E8A-4147-A177-3AD203B41FA5}">
                      <a16:colId xmlns:a16="http://schemas.microsoft.com/office/drawing/2014/main" val="1787096299"/>
                    </a:ext>
                  </a:extLst>
                </a:gridCol>
              </a:tblGrid>
              <a:tr h="982322">
                <a:tc>
                  <a:txBody>
                    <a:bodyPr/>
                    <a:lstStyle/>
                    <a:p>
                      <a:pPr algn="just">
                        <a:spcAft>
                          <a:spcPts val="0"/>
                        </a:spcAft>
                      </a:pPr>
                      <a:r>
                        <a:rPr lang="zh-CN" sz="1000" kern="100" dirty="0">
                          <a:effectLst/>
                        </a:rPr>
                        <a:t>用例名称</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tc>
                  <a:txBody>
                    <a:bodyPr/>
                    <a:lstStyle/>
                    <a:p>
                      <a:pPr algn="just">
                        <a:spcAft>
                          <a:spcPts val="0"/>
                        </a:spcAft>
                      </a:pPr>
                      <a:r>
                        <a:rPr lang="zh-CN" sz="1000" kern="100" dirty="0">
                          <a:effectLst/>
                        </a:rPr>
                        <a:t>登录</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extLst>
                  <a:ext uri="{0D108BD9-81ED-4DB2-BD59-A6C34878D82A}">
                    <a16:rowId xmlns:a16="http://schemas.microsoft.com/office/drawing/2014/main" val="1956651028"/>
                  </a:ext>
                </a:extLst>
              </a:tr>
              <a:tr h="982322">
                <a:tc>
                  <a:txBody>
                    <a:bodyPr/>
                    <a:lstStyle/>
                    <a:p>
                      <a:pPr algn="just">
                        <a:spcAft>
                          <a:spcPts val="0"/>
                        </a:spcAft>
                      </a:pPr>
                      <a:r>
                        <a:rPr lang="zh-CN" sz="1000" kern="100">
                          <a:effectLst/>
                        </a:rPr>
                        <a:t>用例编号</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tc>
                  <a:txBody>
                    <a:bodyPr/>
                    <a:lstStyle/>
                    <a:p>
                      <a:pPr algn="just">
                        <a:spcAft>
                          <a:spcPts val="0"/>
                        </a:spcAft>
                      </a:pPr>
                      <a:r>
                        <a:rPr lang="en-US" sz="1000" kern="100">
                          <a:effectLst/>
                        </a:rPr>
                        <a:t>UCb2</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extLst>
                  <a:ext uri="{0D108BD9-81ED-4DB2-BD59-A6C34878D82A}">
                    <a16:rowId xmlns:a16="http://schemas.microsoft.com/office/drawing/2014/main" val="25803477"/>
                  </a:ext>
                </a:extLst>
              </a:tr>
              <a:tr h="982322">
                <a:tc>
                  <a:txBody>
                    <a:bodyPr/>
                    <a:lstStyle/>
                    <a:p>
                      <a:pPr algn="just">
                        <a:spcAft>
                          <a:spcPts val="0"/>
                        </a:spcAft>
                      </a:pPr>
                      <a:r>
                        <a:rPr lang="zh-CN" sz="1000" kern="100">
                          <a:effectLst/>
                        </a:rPr>
                        <a:t>对应图示</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tc>
                  <a:txBody>
                    <a:bodyPr/>
                    <a:lstStyle/>
                    <a:p>
                      <a:pPr algn="just">
                        <a:spcAft>
                          <a:spcPts val="0"/>
                        </a:spcAft>
                      </a:pPr>
                      <a:r>
                        <a:rPr lang="en-US" sz="1000" kern="100">
                          <a:effectLst/>
                        </a:rPr>
                        <a:t>ADb2,SDb2</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extLst>
                  <a:ext uri="{0D108BD9-81ED-4DB2-BD59-A6C34878D82A}">
                    <a16:rowId xmlns:a16="http://schemas.microsoft.com/office/drawing/2014/main" val="1952815228"/>
                  </a:ext>
                </a:extLst>
              </a:tr>
              <a:tr h="982322">
                <a:tc>
                  <a:txBody>
                    <a:bodyPr/>
                    <a:lstStyle/>
                    <a:p>
                      <a:pPr algn="just">
                        <a:spcAft>
                          <a:spcPts val="0"/>
                        </a:spcAft>
                      </a:pPr>
                      <a:r>
                        <a:rPr lang="zh-CN" sz="1000" kern="100">
                          <a:effectLst/>
                        </a:rPr>
                        <a:t>对应测试</a:t>
                      </a:r>
                      <a:endParaRPr lang="zh-CN" sz="1000" kern="10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tc>
                  <a:txBody>
                    <a:bodyPr/>
                    <a:lstStyle/>
                    <a:p>
                      <a:pPr algn="just">
                        <a:spcAft>
                          <a:spcPts val="0"/>
                        </a:spcAft>
                      </a:pPr>
                      <a:r>
                        <a:rPr lang="en-US" sz="1000" kern="100" dirty="0">
                          <a:effectLst/>
                        </a:rPr>
                        <a:t>UTb2</a:t>
                      </a:r>
                      <a:endParaRPr lang="zh-CN" sz="1000" kern="100" dirty="0">
                        <a:effectLst/>
                        <a:latin typeface="宋体" panose="02010600030101010101" pitchFamily="2" charset="-122"/>
                        <a:ea typeface="宋体" panose="02010600030101010101" pitchFamily="2" charset="-122"/>
                        <a:cs typeface="宋体" panose="02010600030101010101" pitchFamily="2" charset="-122"/>
                      </a:endParaRPr>
                    </a:p>
                  </a:txBody>
                  <a:tcPr marL="58277" marR="58277" marT="0" marB="0"/>
                </a:tc>
                <a:extLst>
                  <a:ext uri="{0D108BD9-81ED-4DB2-BD59-A6C34878D82A}">
                    <a16:rowId xmlns:a16="http://schemas.microsoft.com/office/drawing/2014/main" val="2328277504"/>
                  </a:ext>
                </a:extLst>
              </a:tr>
            </a:tbl>
          </a:graphicData>
        </a:graphic>
      </p:graphicFrame>
    </p:spTree>
    <p:extLst>
      <p:ext uri="{BB962C8B-B14F-4D97-AF65-F5344CB8AC3E}">
        <p14:creationId xmlns:p14="http://schemas.microsoft.com/office/powerpoint/2010/main" val="170808393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9" name="图片 8" descr="C:\Users\L-Jere\AppData\Local\Temp\WeChat Files\be0eae30004eefe6310ad817fa1f46e.png"/>
          <p:cNvPicPr/>
          <p:nvPr/>
        </p:nvPicPr>
        <p:blipFill>
          <a:blip r:embed="rId3">
            <a:extLst>
              <a:ext uri="{28A0092B-C50C-407E-A947-70E740481C1C}">
                <a14:useLocalDpi xmlns:a14="http://schemas.microsoft.com/office/drawing/2010/main" val="0"/>
              </a:ext>
            </a:extLst>
          </a:blip>
          <a:srcRect/>
          <a:stretch>
            <a:fillRect/>
          </a:stretch>
        </p:blipFill>
        <p:spPr bwMode="auto">
          <a:xfrm>
            <a:off x="1308208" y="952501"/>
            <a:ext cx="3623310" cy="5779770"/>
          </a:xfrm>
          <a:prstGeom prst="rect">
            <a:avLst/>
          </a:prstGeom>
          <a:noFill/>
          <a:ln>
            <a:noFill/>
          </a:ln>
        </p:spPr>
      </p:pic>
      <p:pic>
        <p:nvPicPr>
          <p:cNvPr id="10" name="图片 9" descr="C:\Users\L-Jere\AppData\Local\Temp\WeChat Files\f345f26e813aaf832c40f2ff513028e.png"/>
          <p:cNvPicPr/>
          <p:nvPr/>
        </p:nvPicPr>
        <p:blipFill>
          <a:blip r:embed="rId4">
            <a:extLst>
              <a:ext uri="{28A0092B-C50C-407E-A947-70E740481C1C}">
                <a14:useLocalDpi xmlns:a14="http://schemas.microsoft.com/office/drawing/2010/main" val="0"/>
              </a:ext>
            </a:extLst>
          </a:blip>
          <a:srcRect/>
          <a:stretch>
            <a:fillRect/>
          </a:stretch>
        </p:blipFill>
        <p:spPr bwMode="auto">
          <a:xfrm>
            <a:off x="5624996" y="1659809"/>
            <a:ext cx="5409948" cy="4439328"/>
          </a:xfrm>
          <a:prstGeom prst="rect">
            <a:avLst/>
          </a:prstGeom>
          <a:noFill/>
          <a:ln>
            <a:noFill/>
          </a:ln>
        </p:spPr>
      </p:pic>
    </p:spTree>
    <p:extLst>
      <p:ext uri="{BB962C8B-B14F-4D97-AF65-F5344CB8AC3E}">
        <p14:creationId xmlns:p14="http://schemas.microsoft.com/office/powerpoint/2010/main" val="564846500"/>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87" y="1115130"/>
            <a:ext cx="7036801" cy="5516740"/>
          </a:xfrm>
          <a:prstGeom prst="rect">
            <a:avLst/>
          </a:prstGeom>
        </p:spPr>
      </p:pic>
    </p:spTree>
    <p:extLst>
      <p:ext uri="{BB962C8B-B14F-4D97-AF65-F5344CB8AC3E}">
        <p14:creationId xmlns:p14="http://schemas.microsoft.com/office/powerpoint/2010/main" val="97649579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3759448" y="2836779"/>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rgbClr val="FF0000"/>
                </a:solidFill>
                <a:latin typeface="Arial" panose="020B0604020202020204" pitchFamily="34" charset="0"/>
                <a:cs typeface="Arial" panose="020B0604020202020204" pitchFamily="34" charset="0"/>
              </a:rPr>
              <a:t>用户手册</a:t>
            </a:r>
            <a:endParaRPr lang="zh-CN" alt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51036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26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1269"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dirty="0" smtClean="0">
                <a:solidFill>
                  <a:srgbClr val="132F55"/>
                </a:solidFill>
                <a:latin typeface="华文细黑" panose="02010600040101010101" pitchFamily="2" charset="-122"/>
                <a:ea typeface="华文细黑" panose="02010600040101010101" pitchFamily="2" charset="-122"/>
              </a:rPr>
              <a:t>03</a:t>
            </a:r>
            <a:endParaRPr lang="zh-CN" altLang="en-US" sz="2400" b="1" dirty="0">
              <a:solidFill>
                <a:srgbClr val="132F55"/>
              </a:solidFill>
              <a:latin typeface="华文细黑" panose="02010600040101010101" pitchFamily="2" charset="-122"/>
              <a:ea typeface="华文细黑" panose="02010600040101010101" pitchFamily="2" charset="-122"/>
            </a:endParaRPr>
          </a:p>
        </p:txBody>
      </p:sp>
      <p:cxnSp>
        <p:nvCxnSpPr>
          <p:cNvPr id="1127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 name="文本框 65"/>
          <p:cNvSpPr txBox="1">
            <a:spLocks noChangeArrowheads="1"/>
          </p:cNvSpPr>
          <p:nvPr/>
        </p:nvSpPr>
        <p:spPr bwMode="auto">
          <a:xfrm>
            <a:off x="957263" y="346934"/>
            <a:ext cx="12355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3200" b="1" dirty="0" smtClean="0">
                <a:solidFill>
                  <a:schemeClr val="bg1"/>
                </a:solidFill>
                <a:latin typeface="Arial" panose="020B0604020202020204" pitchFamily="34" charset="0"/>
                <a:cs typeface="Arial" panose="020B0604020202020204" pitchFamily="34" charset="0"/>
              </a:rPr>
              <a:t>SRS</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9" name="文本框 65"/>
          <p:cNvSpPr txBox="1">
            <a:spLocks noChangeArrowheads="1"/>
          </p:cNvSpPr>
          <p:nvPr/>
        </p:nvSpPr>
        <p:spPr bwMode="auto">
          <a:xfrm>
            <a:off x="3759448" y="2836779"/>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rgbClr val="FF0000"/>
                </a:solidFill>
                <a:latin typeface="Arial" panose="020B0604020202020204" pitchFamily="34" charset="0"/>
                <a:cs typeface="Arial" panose="020B0604020202020204" pitchFamily="34" charset="0"/>
              </a:rPr>
              <a:t>基线发布</a:t>
            </a:r>
            <a:endParaRPr lang="zh-CN" alt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946710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72" name="矩形 19"/>
            <p:cNvSpPr>
              <a:spLocks noChangeArrowheads="1"/>
            </p:cNvSpPr>
            <p:nvPr/>
          </p:nvSpPr>
          <p:spPr bwMode="auto">
            <a:xfrm>
              <a:off x="0" y="0"/>
              <a:ext cx="12192001" cy="294967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5173" name="组合 78"/>
            <p:cNvGrpSpPr>
              <a:grpSpLocks/>
            </p:cNvGrpSpPr>
            <p:nvPr/>
          </p:nvGrpSpPr>
          <p:grpSpPr bwMode="auto">
            <a:xfrm>
              <a:off x="0" y="0"/>
              <a:ext cx="12192000" cy="2949678"/>
              <a:chOff x="0" y="0"/>
              <a:chExt cx="12192000" cy="2949678"/>
            </a:xfrm>
          </p:grpSpPr>
          <p:sp>
            <p:nvSpPr>
              <p:cNvPr id="5174" name="矩形 21"/>
              <p:cNvSpPr>
                <a:spLocks noChangeArrowheads="1"/>
              </p:cNvSpPr>
              <p:nvPr/>
            </p:nvSpPr>
            <p:spPr bwMode="auto">
              <a:xfrm>
                <a:off x="0" y="0"/>
                <a:ext cx="12192001" cy="2949678"/>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5175" name="直接连接符 30"/>
              <p:cNvCxnSpPr>
                <a:cxnSpLocks noChangeShapeType="1"/>
              </p:cNvCxnSpPr>
              <p:nvPr/>
            </p:nvCxnSpPr>
            <p:spPr bwMode="auto">
              <a:xfrm>
                <a:off x="0" y="0"/>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5176" name="直接连接符 31"/>
              <p:cNvCxnSpPr>
                <a:cxnSpLocks noChangeShapeType="1"/>
              </p:cNvCxnSpPr>
              <p:nvPr/>
            </p:nvCxnSpPr>
            <p:spPr bwMode="auto">
              <a:xfrm>
                <a:off x="0" y="2949678"/>
                <a:ext cx="12192001"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grpSp>
      <p:grpSp>
        <p:nvGrpSpPr>
          <p:cNvPr id="5123" name="组合 40"/>
          <p:cNvGrpSpPr>
            <a:grpSpLocks/>
          </p:cNvGrpSpPr>
          <p:nvPr/>
        </p:nvGrpSpPr>
        <p:grpSpPr bwMode="auto">
          <a:xfrm>
            <a:off x="-136525" y="474663"/>
            <a:ext cx="12411075" cy="5784850"/>
            <a:chOff x="0" y="0"/>
            <a:chExt cx="12410868" cy="5784745"/>
          </a:xfrm>
        </p:grpSpPr>
        <p:sp>
          <p:nvSpPr>
            <p:cNvPr id="5165"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6"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7"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5168"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9"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0"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71"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pic>
        <p:nvPicPr>
          <p:cNvPr id="5124"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6"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6164" name="直接连接符 42"/>
          <p:cNvCxnSpPr>
            <a:cxnSpLocks noChangeShapeType="1"/>
          </p:cNvCxnSpPr>
          <p:nvPr/>
        </p:nvCxnSpPr>
        <p:spPr bwMode="auto">
          <a:xfrm>
            <a:off x="-84138" y="3148013"/>
            <a:ext cx="1584326"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 name="组合 4"/>
          <p:cNvGrpSpPr>
            <a:grpSpLocks/>
          </p:cNvGrpSpPr>
          <p:nvPr/>
        </p:nvGrpSpPr>
        <p:grpSpPr bwMode="auto">
          <a:xfrm>
            <a:off x="1120775" y="2414588"/>
            <a:ext cx="2262188" cy="2010013"/>
            <a:chOff x="0" y="0"/>
            <a:chExt cx="2261776" cy="2010159"/>
          </a:xfrm>
        </p:grpSpPr>
        <p:sp>
          <p:nvSpPr>
            <p:cNvPr id="5158"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0868"/>
                <a:gd name="T25" fmla="*/ 0 h 1481244"/>
                <a:gd name="T26" fmla="*/ 1480868 w 148086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5159" name="组合 73"/>
            <p:cNvGrpSpPr>
              <a:grpSpLocks/>
            </p:cNvGrpSpPr>
            <p:nvPr/>
          </p:nvGrpSpPr>
          <p:grpSpPr bwMode="auto">
            <a:xfrm>
              <a:off x="498691" y="110634"/>
              <a:ext cx="1248318" cy="1248318"/>
              <a:chOff x="0" y="0"/>
              <a:chExt cx="1248318" cy="1248318"/>
            </a:xfrm>
          </p:grpSpPr>
          <p:sp>
            <p:nvSpPr>
              <p:cNvPr id="5163" name="椭圆 55"/>
              <p:cNvSpPr>
                <a:spLocks noChangeArrowheads="1"/>
              </p:cNvSpPr>
              <p:nvPr/>
            </p:nvSpPr>
            <p:spPr bwMode="auto">
              <a:xfrm>
                <a:off x="-307" y="499"/>
                <a:ext cx="1249136"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64"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01</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60" name="组合 80"/>
            <p:cNvGrpSpPr>
              <a:grpSpLocks/>
            </p:cNvGrpSpPr>
            <p:nvPr/>
          </p:nvGrpSpPr>
          <p:grpSpPr bwMode="auto">
            <a:xfrm>
              <a:off x="0" y="1430200"/>
              <a:ext cx="2261776" cy="579959"/>
              <a:chOff x="0" y="0"/>
              <a:chExt cx="2261776" cy="579959"/>
            </a:xfrm>
          </p:grpSpPr>
          <p:sp>
            <p:nvSpPr>
              <p:cNvPr id="5161" name="文本框 65"/>
              <p:cNvSpPr txBox="1">
                <a:spLocks noChangeArrowheads="1"/>
              </p:cNvSpPr>
              <p:nvPr/>
            </p:nvSpPr>
            <p:spPr bwMode="auto">
              <a:xfrm>
                <a:off x="0" y="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需求确认</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62" name="矩形 69"/>
              <p:cNvSpPr>
                <a:spLocks noChangeArrowheads="1"/>
              </p:cNvSpPr>
              <p:nvPr/>
            </p:nvSpPr>
            <p:spPr bwMode="auto">
              <a:xfrm>
                <a:off x="9411" y="333720"/>
                <a:ext cx="2242954" cy="2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000" dirty="0">
                  <a:solidFill>
                    <a:srgbClr val="FFFFFF"/>
                  </a:solidFill>
                  <a:latin typeface="Arial" panose="020B0604020202020204" pitchFamily="34" charset="0"/>
                  <a:cs typeface="Arial" panose="020B0604020202020204" pitchFamily="34" charset="0"/>
                </a:endParaRPr>
              </a:p>
            </p:txBody>
          </p:sp>
        </p:grpSp>
      </p:grpSp>
      <p:grpSp>
        <p:nvGrpSpPr>
          <p:cNvPr id="8" name="组合 1"/>
          <p:cNvGrpSpPr>
            <a:grpSpLocks/>
          </p:cNvGrpSpPr>
          <p:nvPr/>
        </p:nvGrpSpPr>
        <p:grpSpPr bwMode="auto">
          <a:xfrm>
            <a:off x="3686175" y="2414588"/>
            <a:ext cx="8524875" cy="1830206"/>
            <a:chOff x="0" y="0"/>
            <a:chExt cx="8524246" cy="1830339"/>
          </a:xfrm>
        </p:grpSpPr>
        <p:sp>
          <p:nvSpPr>
            <p:cNvPr id="5134"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8"/>
                <a:gd name="T25" fmla="*/ 0 h 1481244"/>
                <a:gd name="T26" fmla="*/ 1481028 w 1481028"/>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5"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79441"/>
                <a:gd name="T25" fmla="*/ 0 h 1481244"/>
                <a:gd name="T26" fmla="*/ 1479441 w 1479441"/>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36"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 name="T16" fmla="*/ 0 60000 65536"/>
                <a:gd name="T17" fmla="*/ 0 60000 65536"/>
                <a:gd name="T18" fmla="*/ 0 60000 65536"/>
                <a:gd name="T19" fmla="*/ 0 60000 65536"/>
                <a:gd name="T20" fmla="*/ 0 60000 65536"/>
                <a:gd name="T21" fmla="*/ 0 60000 65536"/>
                <a:gd name="T22" fmla="*/ 0 60000 65536"/>
                <a:gd name="T23" fmla="*/ 0 60000 65536"/>
                <a:gd name="T24" fmla="*/ 0 w 1481029"/>
                <a:gd name="T25" fmla="*/ 0 h 1481244"/>
                <a:gd name="T26" fmla="*/ 1481029 w 1481029"/>
                <a:gd name="T27" fmla="*/ 1481244 h 148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37" name="直接连接符 47"/>
            <p:cNvCxnSpPr>
              <a:cxnSpLocks noChangeShapeType="1"/>
            </p:cNvCxnSpPr>
            <p:nvPr/>
          </p:nvCxnSpPr>
          <p:spPr bwMode="auto">
            <a:xfrm>
              <a:off x="6995597" y="733478"/>
              <a:ext cx="1528649"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8" name="直接连接符 49"/>
            <p:cNvCxnSpPr>
              <a:cxnSpLocks noChangeShapeType="1"/>
            </p:cNvCxnSpPr>
            <p:nvPr/>
          </p:nvCxnSpPr>
          <p:spPr bwMode="auto">
            <a:xfrm>
              <a:off x="1862001" y="733478"/>
              <a:ext cx="108100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5139" name="直接连接符 50"/>
            <p:cNvCxnSpPr>
              <a:cxnSpLocks noChangeShapeType="1"/>
            </p:cNvCxnSpPr>
            <p:nvPr/>
          </p:nvCxnSpPr>
          <p:spPr bwMode="auto">
            <a:xfrm>
              <a:off x="4430386" y="733478"/>
              <a:ext cx="107942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nvGrpSpPr>
            <p:cNvPr id="5140" name="组合 74"/>
            <p:cNvGrpSpPr>
              <a:grpSpLocks/>
            </p:cNvGrpSpPr>
            <p:nvPr/>
          </p:nvGrpSpPr>
          <p:grpSpPr bwMode="auto">
            <a:xfrm>
              <a:off x="498989" y="110634"/>
              <a:ext cx="1248318" cy="1248318"/>
              <a:chOff x="0" y="0"/>
              <a:chExt cx="1248318" cy="1248318"/>
            </a:xfrm>
          </p:grpSpPr>
          <p:sp>
            <p:nvSpPr>
              <p:cNvPr id="5156" name="椭圆 57"/>
              <p:cNvSpPr>
                <a:spLocks noChangeArrowheads="1"/>
              </p:cNvSpPr>
              <p:nvPr/>
            </p:nvSpPr>
            <p:spPr bwMode="auto">
              <a:xfrm>
                <a:off x="-551" y="499"/>
                <a:ext cx="1249271"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02</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1" name="组合 75"/>
            <p:cNvGrpSpPr>
              <a:grpSpLocks/>
            </p:cNvGrpSpPr>
            <p:nvPr/>
          </p:nvGrpSpPr>
          <p:grpSpPr bwMode="auto">
            <a:xfrm>
              <a:off x="3065156" y="110634"/>
              <a:ext cx="1248318" cy="1248318"/>
              <a:chOff x="0" y="0"/>
              <a:chExt cx="1248318" cy="1248318"/>
            </a:xfrm>
          </p:grpSpPr>
          <p:sp>
            <p:nvSpPr>
              <p:cNvPr id="5154" name="椭圆 58"/>
              <p:cNvSpPr>
                <a:spLocks noChangeArrowheads="1"/>
              </p:cNvSpPr>
              <p:nvPr/>
            </p:nvSpPr>
            <p:spPr bwMode="auto">
              <a:xfrm>
                <a:off x="81"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5"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03</a:t>
                </a:r>
                <a:endParaRPr lang="zh-CN" altLang="en-US" sz="4800">
                  <a:solidFill>
                    <a:srgbClr val="1E6991"/>
                  </a:solidFill>
                  <a:latin typeface="华文细黑" panose="02010600040101010101" pitchFamily="2" charset="-122"/>
                  <a:ea typeface="华文细黑" panose="02010600040101010101" pitchFamily="2" charset="-122"/>
                </a:endParaRPr>
              </a:p>
            </p:txBody>
          </p:sp>
        </p:grpSp>
        <p:grpSp>
          <p:nvGrpSpPr>
            <p:cNvPr id="5142" name="组合 76"/>
            <p:cNvGrpSpPr>
              <a:grpSpLocks/>
            </p:cNvGrpSpPr>
            <p:nvPr/>
          </p:nvGrpSpPr>
          <p:grpSpPr bwMode="auto">
            <a:xfrm>
              <a:off x="5631322" y="110634"/>
              <a:ext cx="1248318" cy="1248318"/>
              <a:chOff x="0" y="0"/>
              <a:chExt cx="1248318" cy="1248318"/>
            </a:xfrm>
          </p:grpSpPr>
          <p:sp>
            <p:nvSpPr>
              <p:cNvPr id="5152" name="椭圆 59"/>
              <p:cNvSpPr>
                <a:spLocks noChangeArrowheads="1"/>
              </p:cNvSpPr>
              <p:nvPr/>
            </p:nvSpPr>
            <p:spPr bwMode="auto">
              <a:xfrm>
                <a:off x="712" y="499"/>
                <a:ext cx="1247683" cy="1247865"/>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53"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5150" name="文本框 66"/>
            <p:cNvSpPr txBox="1">
              <a:spLocks noChangeArrowheads="1"/>
            </p:cNvSpPr>
            <p:nvPr/>
          </p:nvSpPr>
          <p:spPr bwMode="auto">
            <a:xfrm>
              <a:off x="0"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需求优先级分析</a:t>
              </a:r>
              <a:endParaRPr lang="zh-CN" altLang="en-US" sz="2000" b="1" dirty="0">
                <a:solidFill>
                  <a:srgbClr val="FFFFFF"/>
                </a:solidFill>
                <a:latin typeface="Arial" panose="020B0604020202020204" pitchFamily="34" charset="0"/>
                <a:cs typeface="Arial" panose="020B0604020202020204" pitchFamily="34" charset="0"/>
              </a:endParaRPr>
            </a:p>
          </p:txBody>
        </p:sp>
        <p:sp>
          <p:nvSpPr>
            <p:cNvPr id="5148" name="文本框 67"/>
            <p:cNvSpPr txBox="1">
              <a:spLocks noChangeArrowheads="1"/>
            </p:cNvSpPr>
            <p:nvPr/>
          </p:nvSpPr>
          <p:spPr bwMode="auto">
            <a:xfrm>
              <a:off x="2556738"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rgbClr val="FFFFFF"/>
                  </a:solidFill>
                  <a:latin typeface="Arial" panose="020B0604020202020204" pitchFamily="34" charset="0"/>
                  <a:cs typeface="Arial" panose="020B0604020202020204" pitchFamily="34" charset="0"/>
                </a:rPr>
                <a:t>SRS</a:t>
              </a:r>
              <a:endParaRPr lang="zh-CN" altLang="en-US" sz="1600" b="1" dirty="0">
                <a:solidFill>
                  <a:srgbClr val="FFFFFF"/>
                </a:solidFill>
                <a:latin typeface="Arial" panose="020B0604020202020204" pitchFamily="34" charset="0"/>
                <a:cs typeface="Arial" panose="020B0604020202020204" pitchFamily="34" charset="0"/>
              </a:endParaRPr>
            </a:p>
          </p:txBody>
        </p:sp>
        <p:sp>
          <p:nvSpPr>
            <p:cNvPr id="5146" name="文本框 68"/>
            <p:cNvSpPr txBox="1">
              <a:spLocks noChangeArrowheads="1"/>
            </p:cNvSpPr>
            <p:nvPr/>
          </p:nvSpPr>
          <p:spPr bwMode="auto">
            <a:xfrm>
              <a:off x="5124593" y="1430200"/>
              <a:ext cx="2261776" cy="40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grpSp>
      <p:cxnSp>
        <p:nvCxnSpPr>
          <p:cNvPr id="6199" name="直接连接符 108"/>
          <p:cNvCxnSpPr>
            <a:cxnSpLocks noChangeShapeType="1"/>
          </p:cNvCxnSpPr>
          <p:nvPr/>
        </p:nvCxnSpPr>
        <p:spPr bwMode="auto">
          <a:xfrm>
            <a:off x="-6350" y="3148013"/>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8"/>
                                        </p:tgtEl>
                                        <p:attrNameLst>
                                          <p:attrName>ppt_x</p:attrName>
                                        </p:attrNameLst>
                                      </p:cBhvr>
                                      <p:tavLst>
                                        <p:tav tm="0">
                                          <p:val>
                                            <p:strVal val="ppt_x"/>
                                          </p:val>
                                        </p:tav>
                                        <p:tav tm="100000">
                                          <p:val>
                                            <p:strVal val="1+ppt_w/2"/>
                                          </p:val>
                                        </p:tav>
                                      </p:tavLst>
                                    </p:anim>
                                    <p:anim calcmode="lin" valueType="num">
                                      <p:cBhvr additive="base">
                                        <p:cTn id="7" dur="750"/>
                                        <p:tgtEl>
                                          <p:spTgt spid="8"/>
                                        </p:tgtEl>
                                        <p:attrNameLst>
                                          <p:attrName>ppt_y</p:attrName>
                                        </p:attrNameLst>
                                      </p:cBhvr>
                                      <p:tavLst>
                                        <p:tav tm="0">
                                          <p:val>
                                            <p:strVal val="ppt_y"/>
                                          </p:val>
                                        </p:tav>
                                        <p:tav tm="100000">
                                          <p:val>
                                            <p:strVal val="ppt_y"/>
                                          </p:val>
                                        </p:tav>
                                      </p:tavLst>
                                    </p:anim>
                                    <p:set>
                                      <p:cBhvr>
                                        <p:cTn id="8" dur="1" fill="hold">
                                          <p:stCondLst>
                                            <p:cond delay="749"/>
                                          </p:stCondLst>
                                        </p:cTn>
                                        <p:tgtEl>
                                          <p:spTgt spid="8"/>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1.11111E-6 L 0.31432 -1.11111E-6 " pathEditMode="relative" rAng="0" ptsTypes="AA">
                                      <p:cBhvr>
                                        <p:cTn id="16" dur="750" fill="hold"/>
                                        <p:tgtEl>
                                          <p:spTgt spid="5"/>
                                        </p:tgtEl>
                                        <p:attrNameLst>
                                          <p:attrName>ppt_x,ppt_y</p:attrName>
                                        </p:attrNameLst>
                                      </p:cBhvr>
                                      <p:rCtr x="15716"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0482" name="组合 40"/>
          <p:cNvGrpSpPr>
            <a:grpSpLocks/>
          </p:cNvGrpSpPr>
          <p:nvPr/>
        </p:nvGrpSpPr>
        <p:grpSpPr bwMode="auto">
          <a:xfrm>
            <a:off x="-136525" y="474663"/>
            <a:ext cx="12411075" cy="5784850"/>
            <a:chOff x="0" y="0"/>
            <a:chExt cx="12410868" cy="5784745"/>
          </a:xfrm>
        </p:grpSpPr>
        <p:sp>
          <p:nvSpPr>
            <p:cNvPr id="20501"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2"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3"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50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5"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6"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07"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483" name="矩形 19"/>
          <p:cNvSpPr>
            <a:spLocks noChangeArrowheads="1"/>
          </p:cNvSpPr>
          <p:nvPr/>
        </p:nvSpPr>
        <p:spPr bwMode="auto">
          <a:xfrm>
            <a:off x="0" y="2066925"/>
            <a:ext cx="12192000" cy="29495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84"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485" name="文本框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文本框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87"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89"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cxnSp>
        <p:nvCxnSpPr>
          <p:cNvPr id="20490"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3" name="组合 5"/>
          <p:cNvGrpSpPr>
            <a:grpSpLocks/>
          </p:cNvGrpSpPr>
          <p:nvPr/>
        </p:nvGrpSpPr>
        <p:grpSpPr bwMode="auto">
          <a:xfrm>
            <a:off x="0" y="2414588"/>
            <a:ext cx="12192000" cy="1479550"/>
            <a:chOff x="0" y="0"/>
            <a:chExt cx="12192000" cy="1480457"/>
          </a:xfrm>
        </p:grpSpPr>
        <p:sp>
          <p:nvSpPr>
            <p:cNvPr id="20498"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 name="T24" fmla="*/ 0 w 1479550"/>
                <a:gd name="T25" fmla="*/ 0 h 1480457"/>
                <a:gd name="T26" fmla="*/ 1479550 w 1479550"/>
                <a:gd name="T27" fmla="*/ 1480457 h 1480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0499"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cxnSp>
          <p:nvCxnSpPr>
            <p:cNvPr id="20500"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headEnd/>
              <a:tailEnd/>
            </a:ln>
            <a:extLst>
              <a:ext uri="{909E8E84-426E-40DD-AFC4-6F175D3DCCD1}">
                <a14:hiddenFill xmlns:a14="http://schemas.microsoft.com/office/drawing/2010/main">
                  <a:noFill/>
                </a14:hiddenFill>
              </a:ext>
            </a:extLst>
          </p:spPr>
        </p:cxnSp>
      </p:grpSp>
      <p:grpSp>
        <p:nvGrpSpPr>
          <p:cNvPr id="4" name="组合 74"/>
          <p:cNvGrpSpPr>
            <a:grpSpLocks/>
          </p:cNvGrpSpPr>
          <p:nvPr/>
        </p:nvGrpSpPr>
        <p:grpSpPr bwMode="auto">
          <a:xfrm>
            <a:off x="5475288" y="2524125"/>
            <a:ext cx="1247775" cy="1249363"/>
            <a:chOff x="0" y="0"/>
            <a:chExt cx="1248318" cy="1248318"/>
          </a:xfrm>
        </p:grpSpPr>
        <p:sp>
          <p:nvSpPr>
            <p:cNvPr id="20496"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497"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800">
                  <a:solidFill>
                    <a:srgbClr val="1E6991"/>
                  </a:solidFill>
                  <a:latin typeface="华文细黑" panose="02010600040101010101" pitchFamily="2" charset="-122"/>
                  <a:ea typeface="华文细黑" panose="02010600040101010101" pitchFamily="2" charset="-122"/>
                </a:rPr>
                <a:t>04</a:t>
              </a:r>
              <a:endParaRPr lang="zh-CN" altLang="en-US" sz="4800">
                <a:solidFill>
                  <a:srgbClr val="1E6991"/>
                </a:solidFill>
                <a:latin typeface="华文细黑" panose="02010600040101010101" pitchFamily="2" charset="-122"/>
                <a:ea typeface="华文细黑" panose="02010600040101010101" pitchFamily="2" charset="-122"/>
              </a:endParaRPr>
            </a:p>
          </p:txBody>
        </p:sp>
      </p:grpSp>
      <p:sp>
        <p:nvSpPr>
          <p:cNvPr id="20494" name="文本框 66"/>
          <p:cNvSpPr txBox="1">
            <a:spLocks noChangeArrowheads="1"/>
          </p:cNvSpPr>
          <p:nvPr/>
        </p:nvSpPr>
        <p:spPr bwMode="auto">
          <a:xfrm>
            <a:off x="4976813" y="3844925"/>
            <a:ext cx="226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smtClean="0">
                <a:solidFill>
                  <a:srgbClr val="FFFFFF"/>
                </a:solidFill>
                <a:latin typeface="Arial" panose="020B0604020202020204" pitchFamily="34" charset="0"/>
                <a:cs typeface="Arial" panose="020B0604020202020204" pitchFamily="34" charset="0"/>
              </a:rPr>
              <a:t>小组分工</a:t>
            </a:r>
            <a:endParaRPr lang="zh-CN" altLang="en-US" sz="2000" b="1" dirty="0">
              <a:solidFill>
                <a:srgbClr val="FFFFFF"/>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20494"/>
                                        </p:tgtEl>
                                        <p:attrNameLst>
                                          <p:attrName>style.visibility</p:attrName>
                                        </p:attrNameLst>
                                      </p:cBhvr>
                                      <p:to>
                                        <p:strVal val="visible"/>
                                      </p:to>
                                    </p:set>
                                    <p:anim calcmode="lin" valueType="num">
                                      <p:cBhvr additive="base">
                                        <p:cTn id="15" dur="500" fill="hold"/>
                                        <p:tgtEl>
                                          <p:spTgt spid="20494"/>
                                        </p:tgtEl>
                                        <p:attrNameLst>
                                          <p:attrName>ppt_x</p:attrName>
                                        </p:attrNameLst>
                                      </p:cBhvr>
                                      <p:tavLst>
                                        <p:tav tm="0">
                                          <p:val>
                                            <p:strVal val="#ppt_x"/>
                                          </p:val>
                                        </p:tav>
                                        <p:tav tm="100000">
                                          <p:val>
                                            <p:strVal val="#ppt_x"/>
                                          </p:val>
                                        </p:tav>
                                      </p:tavLst>
                                    </p:anim>
                                    <p:anim calcmode="lin" valueType="num">
                                      <p:cBhvr additive="base">
                                        <p:cTn id="16" dur="500" fill="hold"/>
                                        <p:tgtEl>
                                          <p:spTgt spid="20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矩形 4"/>
          <p:cNvSpPr>
            <a:spLocks noChangeArrowheads="1"/>
          </p:cNvSpPr>
          <p:nvPr/>
        </p:nvSpPr>
        <p:spPr bwMode="auto">
          <a:xfrm>
            <a:off x="0" y="5105400"/>
            <a:ext cx="12192000" cy="1752600"/>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508"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1509"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21510"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04</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21511"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pic>
        <p:nvPicPr>
          <p:cNvPr id="22537" name="组合 3"/>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4265" y="2328385"/>
            <a:ext cx="4543966"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文本框 35"/>
          <p:cNvSpPr txBox="1">
            <a:spLocks noChangeArrowheads="1"/>
          </p:cNvSpPr>
          <p:nvPr/>
        </p:nvSpPr>
        <p:spPr bwMode="auto">
          <a:xfrm>
            <a:off x="1030488" y="2214203"/>
            <a:ext cx="22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黄鹏羽 </a:t>
            </a:r>
            <a:r>
              <a:rPr lang="en-US" altLang="zh-CN" sz="2400" b="1" dirty="0" smtClean="0">
                <a:solidFill>
                  <a:schemeClr val="bg1"/>
                </a:solidFill>
                <a:latin typeface="Arial" panose="020B0604020202020204" pitchFamily="34" charset="0"/>
                <a:cs typeface="Arial" panose="020B0604020202020204" pitchFamily="34" charset="0"/>
              </a:rPr>
              <a:t>91</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2551" name="矩形 36"/>
          <p:cNvSpPr>
            <a:spLocks noChangeArrowheads="1"/>
          </p:cNvSpPr>
          <p:nvPr/>
        </p:nvSpPr>
        <p:spPr bwMode="auto">
          <a:xfrm>
            <a:off x="1030488" y="2558691"/>
            <a:ext cx="2178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rPr>
              <a:t>数据字典、用例描述与测试用例的编写</a:t>
            </a:r>
            <a:endParaRPr lang="zh-CN" altLang="en-US" sz="1600" dirty="0">
              <a:solidFill>
                <a:schemeClr val="bg1"/>
              </a:solidFill>
              <a:latin typeface="Arial" panose="020B0604020202020204" pitchFamily="34" charset="0"/>
            </a:endParaRPr>
          </a:p>
        </p:txBody>
      </p:sp>
      <p:sp>
        <p:nvSpPr>
          <p:cNvPr id="22552" name="文本框 39"/>
          <p:cNvSpPr txBox="1">
            <a:spLocks noChangeArrowheads="1"/>
          </p:cNvSpPr>
          <p:nvPr/>
        </p:nvSpPr>
        <p:spPr bwMode="auto">
          <a:xfrm>
            <a:off x="1038125" y="3713238"/>
            <a:ext cx="22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余倩 </a:t>
            </a:r>
            <a:r>
              <a:rPr lang="en-US" altLang="zh-CN" sz="2400" b="1" dirty="0" smtClean="0">
                <a:solidFill>
                  <a:schemeClr val="bg1"/>
                </a:solidFill>
                <a:latin typeface="Arial" panose="020B0604020202020204" pitchFamily="34" charset="0"/>
                <a:cs typeface="Arial" panose="020B0604020202020204" pitchFamily="34" charset="0"/>
              </a:rPr>
              <a:t>90</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2553" name="矩形 40"/>
          <p:cNvSpPr>
            <a:spLocks noChangeArrowheads="1"/>
          </p:cNvSpPr>
          <p:nvPr/>
        </p:nvSpPr>
        <p:spPr bwMode="auto">
          <a:xfrm>
            <a:off x="1038125" y="4057725"/>
            <a:ext cx="2178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rPr>
              <a:t>用户手册与其余内容的编写</a:t>
            </a:r>
            <a:endParaRPr lang="zh-CN" altLang="en-US" sz="1600" dirty="0">
              <a:solidFill>
                <a:schemeClr val="bg1"/>
              </a:solidFill>
              <a:latin typeface="Arial" panose="020B0604020202020204" pitchFamily="34" charset="0"/>
            </a:endParaRPr>
          </a:p>
        </p:txBody>
      </p:sp>
      <p:sp>
        <p:nvSpPr>
          <p:cNvPr id="22554" name="文本框 42"/>
          <p:cNvSpPr txBox="1">
            <a:spLocks noChangeArrowheads="1"/>
          </p:cNvSpPr>
          <p:nvPr/>
        </p:nvSpPr>
        <p:spPr bwMode="auto">
          <a:xfrm>
            <a:off x="9583391" y="2214203"/>
            <a:ext cx="2238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金浩楠 </a:t>
            </a:r>
            <a:r>
              <a:rPr lang="en-US" altLang="zh-CN" sz="2400" b="1" dirty="0" smtClean="0">
                <a:solidFill>
                  <a:schemeClr val="bg1"/>
                </a:solidFill>
                <a:latin typeface="Arial" panose="020B0604020202020204" pitchFamily="34" charset="0"/>
                <a:cs typeface="Arial" panose="020B0604020202020204" pitchFamily="34" charset="0"/>
              </a:rPr>
              <a:t>88</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2555" name="矩形 43"/>
          <p:cNvSpPr>
            <a:spLocks noChangeArrowheads="1"/>
          </p:cNvSpPr>
          <p:nvPr/>
        </p:nvSpPr>
        <p:spPr bwMode="auto">
          <a:xfrm>
            <a:off x="9583391" y="2558691"/>
            <a:ext cx="2178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rPr>
              <a:t>用例描述，测试用例的编写</a:t>
            </a:r>
            <a:endParaRPr lang="zh-CN" altLang="en-US" sz="1600" dirty="0">
              <a:solidFill>
                <a:schemeClr val="bg1"/>
              </a:solidFill>
              <a:latin typeface="Arial" panose="020B0604020202020204" pitchFamily="34" charset="0"/>
            </a:endParaRPr>
          </a:p>
        </p:txBody>
      </p:sp>
      <p:sp>
        <p:nvSpPr>
          <p:cNvPr id="22556" name="文本框 45"/>
          <p:cNvSpPr txBox="1">
            <a:spLocks noChangeArrowheads="1"/>
          </p:cNvSpPr>
          <p:nvPr/>
        </p:nvSpPr>
        <p:spPr bwMode="auto">
          <a:xfrm>
            <a:off x="9583391" y="3709181"/>
            <a:ext cx="2238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周雨璐 </a:t>
            </a:r>
            <a:r>
              <a:rPr lang="en-US" altLang="zh-CN" sz="2400" b="1" dirty="0" smtClean="0">
                <a:solidFill>
                  <a:schemeClr val="bg1"/>
                </a:solidFill>
                <a:latin typeface="Arial" panose="020B0604020202020204" pitchFamily="34" charset="0"/>
                <a:cs typeface="Arial" panose="020B0604020202020204" pitchFamily="34" charset="0"/>
              </a:rPr>
              <a:t>89</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2557" name="矩形 46"/>
          <p:cNvSpPr>
            <a:spLocks noChangeArrowheads="1"/>
          </p:cNvSpPr>
          <p:nvPr/>
        </p:nvSpPr>
        <p:spPr bwMode="auto">
          <a:xfrm>
            <a:off x="9583391" y="4053668"/>
            <a:ext cx="2178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rPr>
              <a:t>测试用例与跟新内容的编写</a:t>
            </a:r>
            <a:endParaRPr lang="zh-CN" altLang="en-US" sz="1600" dirty="0">
              <a:solidFill>
                <a:schemeClr val="bg1"/>
              </a:solidFill>
              <a:latin typeface="Arial" panose="020B0604020202020204" pitchFamily="34" charset="0"/>
            </a:endParaRPr>
          </a:p>
        </p:txBody>
      </p:sp>
      <p:sp>
        <p:nvSpPr>
          <p:cNvPr id="30" name="文本框 65"/>
          <p:cNvSpPr txBox="1">
            <a:spLocks noChangeArrowheads="1"/>
          </p:cNvSpPr>
          <p:nvPr/>
        </p:nvSpPr>
        <p:spPr bwMode="auto">
          <a:xfrm>
            <a:off x="957263" y="346934"/>
            <a:ext cx="19723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小组分工</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31"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2" name="文本框 35"/>
          <p:cNvSpPr txBox="1">
            <a:spLocks noChangeArrowheads="1"/>
          </p:cNvSpPr>
          <p:nvPr/>
        </p:nvSpPr>
        <p:spPr bwMode="auto">
          <a:xfrm>
            <a:off x="5057466" y="1107154"/>
            <a:ext cx="223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葛倍良 </a:t>
            </a:r>
            <a:r>
              <a:rPr lang="en-US" altLang="zh-CN" sz="2400" b="1" dirty="0" smtClean="0">
                <a:solidFill>
                  <a:schemeClr val="bg1"/>
                </a:solidFill>
                <a:latin typeface="Arial" panose="020B0604020202020204" pitchFamily="34" charset="0"/>
                <a:cs typeface="Arial" panose="020B0604020202020204" pitchFamily="34" charset="0"/>
              </a:rPr>
              <a:t>93</a:t>
            </a:r>
            <a:r>
              <a:rPr lang="zh-CN" altLang="en-US" sz="2400" b="1" dirty="0" smtClean="0">
                <a:solidFill>
                  <a:schemeClr val="bg1"/>
                </a:solidFill>
                <a:latin typeface="Arial" panose="020B0604020202020204" pitchFamily="34" charset="0"/>
                <a:cs typeface="Arial" panose="020B0604020202020204" pitchFamily="34" charset="0"/>
              </a:rPr>
              <a:t>分</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33" name="矩形 36"/>
          <p:cNvSpPr>
            <a:spLocks noChangeArrowheads="1"/>
          </p:cNvSpPr>
          <p:nvPr/>
        </p:nvSpPr>
        <p:spPr bwMode="auto">
          <a:xfrm>
            <a:off x="5057466" y="1451642"/>
            <a:ext cx="21780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rPr>
              <a:t>用例描述、分析模型的编写与</a:t>
            </a:r>
            <a:r>
              <a:rPr lang="en-US" altLang="zh-CN" sz="1600" dirty="0" smtClean="0">
                <a:solidFill>
                  <a:schemeClr val="bg1"/>
                </a:solidFill>
                <a:latin typeface="Arial" panose="020B0604020202020204" pitchFamily="34" charset="0"/>
              </a:rPr>
              <a:t>PPT</a:t>
            </a:r>
            <a:r>
              <a:rPr lang="zh-CN" altLang="en-US" sz="1600" dirty="0" smtClean="0">
                <a:solidFill>
                  <a:schemeClr val="bg1"/>
                </a:solidFill>
                <a:latin typeface="Arial" panose="020B0604020202020204" pitchFamily="34" charset="0"/>
              </a:rPr>
              <a:t>的制作及文档的排版</a:t>
            </a:r>
            <a:endParaRPr lang="zh-CN" altLang="en-US" sz="1600" dirty="0">
              <a:solidFill>
                <a:schemeClr val="bg1"/>
              </a:solidFill>
              <a:latin typeface="Arial" panose="020B0604020202020204" pitchFamily="34" charset="0"/>
            </a:endParaRPr>
          </a:p>
        </p:txBody>
      </p:sp>
      <p:sp>
        <p:nvSpPr>
          <p:cNvPr id="20" name="文本框 65"/>
          <p:cNvSpPr txBox="1">
            <a:spLocks noChangeArrowheads="1"/>
          </p:cNvSpPr>
          <p:nvPr/>
        </p:nvSpPr>
        <p:spPr bwMode="auto">
          <a:xfrm>
            <a:off x="1370706" y="1107154"/>
            <a:ext cx="3117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b="1" dirty="0" smtClean="0">
                <a:solidFill>
                  <a:srgbClr val="FF0000"/>
                </a:solidFill>
                <a:latin typeface="Arial" panose="020B0604020202020204" pitchFamily="34" charset="0"/>
                <a:cs typeface="Arial" panose="020B0604020202020204" pitchFamily="34" charset="0"/>
              </a:rPr>
              <a:t>修改</a:t>
            </a:r>
            <a:endParaRPr lang="zh-CN" altLang="en-US" b="1" dirty="0">
              <a:solidFill>
                <a:srgbClr val="FF0000"/>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00"/>
                                        <p:tgtEl>
                                          <p:spTgt spid="22530"/>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fade">
                                      <p:cBhvr>
                                        <p:cTn id="11" dur="1000"/>
                                        <p:tgtEl>
                                          <p:spTgt spid="22537"/>
                                        </p:tgtEl>
                                      </p:cBhvr>
                                    </p:animEffect>
                                    <p:anim calcmode="lin" valueType="num">
                                      <p:cBhvr>
                                        <p:cTn id="12" dur="1000" fill="hold"/>
                                        <p:tgtEl>
                                          <p:spTgt spid="22537"/>
                                        </p:tgtEl>
                                        <p:attrNameLst>
                                          <p:attrName>ppt_x</p:attrName>
                                        </p:attrNameLst>
                                      </p:cBhvr>
                                      <p:tavLst>
                                        <p:tav tm="0">
                                          <p:val>
                                            <p:strVal val="#ppt_x"/>
                                          </p:val>
                                        </p:tav>
                                        <p:tav tm="100000">
                                          <p:val>
                                            <p:strVal val="#ppt_x"/>
                                          </p:val>
                                        </p:tav>
                                      </p:tavLst>
                                    </p:anim>
                                    <p:anim calcmode="lin" valueType="num">
                                      <p:cBhvr>
                                        <p:cTn id="13" dur="1000" fill="hold"/>
                                        <p:tgtEl>
                                          <p:spTgt spid="22537"/>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22550"/>
                                        </p:tgtEl>
                                        <p:attrNameLst>
                                          <p:attrName>style.visibility</p:attrName>
                                        </p:attrNameLst>
                                      </p:cBhvr>
                                      <p:to>
                                        <p:strVal val="visible"/>
                                      </p:to>
                                    </p:set>
                                    <p:animEffect transition="in" filter="wipe(down)">
                                      <p:cBhvr>
                                        <p:cTn id="17" dur="500"/>
                                        <p:tgtEl>
                                          <p:spTgt spid="2255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2552"/>
                                        </p:tgtEl>
                                        <p:attrNameLst>
                                          <p:attrName>style.visibility</p:attrName>
                                        </p:attrNameLst>
                                      </p:cBhvr>
                                      <p:to>
                                        <p:strVal val="visible"/>
                                      </p:to>
                                    </p:set>
                                    <p:animEffect transition="in" filter="wipe(down)">
                                      <p:cBhvr>
                                        <p:cTn id="20" dur="500"/>
                                        <p:tgtEl>
                                          <p:spTgt spid="22552"/>
                                        </p:tgtEl>
                                      </p:cBhvr>
                                    </p:animEffect>
                                  </p:childTnLst>
                                </p:cTn>
                              </p:par>
                            </p:childTnLst>
                          </p:cTn>
                        </p:par>
                        <p:par>
                          <p:cTn id="21" fill="hold" nodeType="afterGroup">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22551"/>
                                        </p:tgtEl>
                                        <p:attrNameLst>
                                          <p:attrName>style.visibility</p:attrName>
                                        </p:attrNameLst>
                                      </p:cBhvr>
                                      <p:to>
                                        <p:strVal val="visible"/>
                                      </p:to>
                                    </p:set>
                                    <p:animEffect transition="in" filter="randombar(horizontal)">
                                      <p:cBhvr>
                                        <p:cTn id="24" dur="500"/>
                                        <p:tgtEl>
                                          <p:spTgt spid="2255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2553"/>
                                        </p:tgtEl>
                                        <p:attrNameLst>
                                          <p:attrName>style.visibility</p:attrName>
                                        </p:attrNameLst>
                                      </p:cBhvr>
                                      <p:to>
                                        <p:strVal val="visible"/>
                                      </p:to>
                                    </p:set>
                                    <p:animEffect transition="in" filter="randombar(horizontal)">
                                      <p:cBhvr>
                                        <p:cTn id="27" dur="500"/>
                                        <p:tgtEl>
                                          <p:spTgt spid="22553"/>
                                        </p:tgtEl>
                                      </p:cBhvr>
                                    </p:animEffect>
                                  </p:childTnLst>
                                </p:cTn>
                              </p:par>
                            </p:childTnLst>
                          </p:cTn>
                        </p:par>
                        <p:par>
                          <p:cTn id="28" fill="hold" nodeType="afterGroup">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22554"/>
                                        </p:tgtEl>
                                        <p:attrNameLst>
                                          <p:attrName>style.visibility</p:attrName>
                                        </p:attrNameLst>
                                      </p:cBhvr>
                                      <p:to>
                                        <p:strVal val="visible"/>
                                      </p:to>
                                    </p:set>
                                    <p:animEffect transition="in" filter="wipe(down)">
                                      <p:cBhvr>
                                        <p:cTn id="31" dur="500"/>
                                        <p:tgtEl>
                                          <p:spTgt spid="2255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556"/>
                                        </p:tgtEl>
                                        <p:attrNameLst>
                                          <p:attrName>style.visibility</p:attrName>
                                        </p:attrNameLst>
                                      </p:cBhvr>
                                      <p:to>
                                        <p:strVal val="visible"/>
                                      </p:to>
                                    </p:set>
                                    <p:animEffect transition="in" filter="wipe(down)">
                                      <p:cBhvr>
                                        <p:cTn id="34" dur="500"/>
                                        <p:tgtEl>
                                          <p:spTgt spid="22556"/>
                                        </p:tgtEl>
                                      </p:cBhvr>
                                    </p:animEffect>
                                  </p:childTnLst>
                                </p:cTn>
                              </p:par>
                            </p:childTnLst>
                          </p:cTn>
                        </p:par>
                        <p:par>
                          <p:cTn id="35" fill="hold" nodeType="afterGroup">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22555"/>
                                        </p:tgtEl>
                                        <p:attrNameLst>
                                          <p:attrName>style.visibility</p:attrName>
                                        </p:attrNameLst>
                                      </p:cBhvr>
                                      <p:to>
                                        <p:strVal val="visible"/>
                                      </p:to>
                                    </p:set>
                                    <p:animEffect transition="in" filter="randombar(horizontal)">
                                      <p:cBhvr>
                                        <p:cTn id="38" dur="500"/>
                                        <p:tgtEl>
                                          <p:spTgt spid="2255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2557"/>
                                        </p:tgtEl>
                                        <p:attrNameLst>
                                          <p:attrName>style.visibility</p:attrName>
                                        </p:attrNameLst>
                                      </p:cBhvr>
                                      <p:to>
                                        <p:strVal val="visible"/>
                                      </p:to>
                                    </p:set>
                                    <p:animEffect transition="in" filter="randombar(horizontal)">
                                      <p:cBhvr>
                                        <p:cTn id="41" dur="500"/>
                                        <p:tgtEl>
                                          <p:spTgt spid="22557"/>
                                        </p:tgtEl>
                                      </p:cBhvr>
                                    </p:animEffect>
                                  </p:childTnLst>
                                </p:cTn>
                              </p:par>
                            </p:childTnLst>
                          </p:cTn>
                        </p:par>
                        <p:par>
                          <p:cTn id="42" fill="hold">
                            <p:stCondLst>
                              <p:cond delay="3500"/>
                            </p:stCondLst>
                            <p:childTnLst>
                              <p:par>
                                <p:cTn id="43" presetID="22" presetClass="entr" presetSubtype="4"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childTnLst>
                          </p:cTn>
                        </p:par>
                        <p:par>
                          <p:cTn id="46" fill="hold">
                            <p:stCondLst>
                              <p:cond delay="4000"/>
                            </p:stCondLst>
                            <p:childTnLst>
                              <p:par>
                                <p:cTn id="47" presetID="14" presetClass="entr" presetSubtype="1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randombar(horizontal)">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50" grpId="0" autoUpdateAnimBg="0"/>
      <p:bldP spid="22551" grpId="0" autoUpdateAnimBg="0"/>
      <p:bldP spid="22552" grpId="0" autoUpdateAnimBg="0"/>
      <p:bldP spid="22553" grpId="0" autoUpdateAnimBg="0"/>
      <p:bldP spid="22554" grpId="0" autoUpdateAnimBg="0"/>
      <p:bldP spid="22555" grpId="0" autoUpdateAnimBg="0"/>
      <p:bldP spid="22556" grpId="0" autoUpdateAnimBg="0"/>
      <p:bldP spid="22557" grpId="0" autoUpdateAnimBg="0"/>
      <p:bldP spid="32" grpId="0" autoUpdateAnimBg="0"/>
      <p:bldP spid="33"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ahLst/>
            <a:cxnLst>
              <a:cxn ang="0">
                <a:pos x="5943600" y="0"/>
              </a:cxn>
              <a:cxn ang="0">
                <a:pos x="6267450" y="19050"/>
              </a:cxn>
              <a:cxn ang="0">
                <a:pos x="2533650" y="6903089"/>
              </a:cxn>
              <a:cxn ang="0">
                <a:pos x="0" y="6903089"/>
              </a:cxn>
              <a:cxn ang="0">
                <a:pos x="5943600" y="0"/>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3"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5604"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6" name="矩形 16"/>
          <p:cNvSpPr>
            <a:spLocks/>
          </p:cNvSpPr>
          <p:nvPr/>
        </p:nvSpPr>
        <p:spPr bwMode="auto">
          <a:xfrm flipH="1">
            <a:off x="-388938" y="-12700"/>
            <a:ext cx="3981451" cy="6883400"/>
          </a:xfrm>
          <a:custGeom>
            <a:avLst/>
            <a:gdLst/>
            <a:ahLst/>
            <a:cxnLst>
              <a:cxn ang="0">
                <a:pos x="2933700" y="0"/>
              </a:cxn>
              <a:cxn ang="0">
                <a:pos x="3981450" y="628650"/>
              </a:cxn>
              <a:cxn ang="0">
                <a:pos x="2209800" y="4464689"/>
              </a:cxn>
              <a:cxn ang="0">
                <a:pos x="0" y="6884039"/>
              </a:cxn>
              <a:cxn ang="0">
                <a:pos x="2933700" y="0"/>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w="9525">
            <a:noFill/>
            <a:round/>
            <a:headEnd/>
            <a:tailEnd/>
          </a:ln>
        </p:spPr>
        <p:txBody>
          <a:bodyPr anchor="ctr"/>
          <a:lstStyle/>
          <a:p>
            <a:pPr>
              <a:buFont typeface="Arial" panose="020B0604020202020204" pitchFamily="34" charset="0"/>
              <a:buNone/>
              <a:defRPr/>
            </a:pPr>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8"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09"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4600" name="矩形 19"/>
          <p:cNvSpPr>
            <a:spLocks noChangeArrowheads="1"/>
          </p:cNvSpPr>
          <p:nvPr/>
        </p:nvSpPr>
        <p:spPr bwMode="auto">
          <a:xfrm>
            <a:off x="3927475" y="1344613"/>
            <a:ext cx="4310063" cy="1892300"/>
          </a:xfrm>
          <a:prstGeom prst="rect">
            <a:avLst/>
          </a:prstGeom>
          <a:noFill/>
          <a:ln w="12700">
            <a:solidFill>
              <a:schemeClr val="bg1">
                <a:alpha val="50195"/>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5613" name="矩形 21"/>
          <p:cNvSpPr>
            <a:spLocks noChangeArrowheads="1"/>
          </p:cNvSpPr>
          <p:nvPr/>
        </p:nvSpPr>
        <p:spPr bwMode="auto">
          <a:xfrm>
            <a:off x="4618038" y="3355975"/>
            <a:ext cx="2955925" cy="1076325"/>
          </a:xfrm>
          <a:prstGeom prst="rect">
            <a:avLst/>
          </a:prstGeom>
          <a:noFill/>
          <a:ln w="9525">
            <a:noFill/>
            <a:miter lim="800000"/>
            <a:headEnd/>
            <a:tailEnd/>
          </a:ln>
        </p:spPr>
        <p:txBody>
          <a:bodyPr wrap="none">
            <a:spAutoFit/>
          </a:bodyPr>
          <a:lstStyle/>
          <a:p>
            <a:pPr algn="ctr" eaLnBrk="1" hangingPunct="1">
              <a:buFont typeface="Arial" panose="020B0604020202020204" pitchFamily="34" charset="0"/>
              <a:buNone/>
              <a:defRPr/>
            </a:pPr>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buFont typeface="Arial" panose="020B0604020202020204" pitchFamily="34" charset="0"/>
              <a:buNone/>
              <a:defRPr/>
            </a:pPr>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 name="矩形 20"/>
          <p:cNvSpPr>
            <a:spLocks noChangeArrowheads="1"/>
          </p:cNvSpPr>
          <p:nvPr/>
        </p:nvSpPr>
        <p:spPr bwMode="auto">
          <a:xfrm>
            <a:off x="4040981" y="1365250"/>
            <a:ext cx="414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PRD2017</a:t>
            </a:r>
          </a:p>
          <a:p>
            <a:pPr algn="ctr" eaLnBrk="1" hangingPunct="1">
              <a:lnSpc>
                <a:spcPct val="100000"/>
              </a:lnSpc>
              <a:spcBef>
                <a:spcPct val="0"/>
              </a:spcBef>
              <a:buFont typeface="Arial" panose="020B0604020202020204" pitchFamily="34" charset="0"/>
              <a:buNone/>
            </a:pPr>
            <a:r>
              <a:rPr lang="en-US" altLang="zh-CN" sz="6000" b="1" dirty="0">
                <a:solidFill>
                  <a:schemeClr val="bg1"/>
                </a:solidFill>
                <a:latin typeface="Arial" panose="020B0604020202020204" pitchFamily="34" charset="0"/>
              </a:rPr>
              <a:t>G7</a:t>
            </a:r>
            <a:endParaRPr lang="zh-CN" altLang="en-US" sz="6000" dirty="0">
              <a:solidFill>
                <a:schemeClr val="bg1"/>
              </a:solidFill>
            </a:endParaRPr>
          </a:p>
        </p:txBody>
      </p:sp>
      <p:pic>
        <p:nvPicPr>
          <p:cNvPr id="2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1738" y="0"/>
            <a:ext cx="101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nodeType="afterGroup">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autoUpdateAnimBg="0"/>
      <p:bldP spid="25605" grpId="0" animBg="1" autoUpdateAnimBg="0"/>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7"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6148"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6149"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6150"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6" name="矩形 16"/>
          <p:cNvSpPr>
            <a:spLocks noChangeArrowheads="1"/>
          </p:cNvSpPr>
          <p:nvPr/>
        </p:nvSpPr>
        <p:spPr bwMode="auto">
          <a:xfrm>
            <a:off x="1639225" y="1428889"/>
            <a:ext cx="4439991" cy="259715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dist="38100" dir="5400000" algn="ctr" rotWithShape="0">
              <a:srgbClr val="000000">
                <a:alpha val="18999"/>
              </a:srgbClr>
            </a:outerShdw>
          </a:effec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endParaRPr>
          </a:p>
        </p:txBody>
      </p:sp>
      <p:grpSp>
        <p:nvGrpSpPr>
          <p:cNvPr id="2" name="组合 37"/>
          <p:cNvGrpSpPr>
            <a:grpSpLocks/>
          </p:cNvGrpSpPr>
          <p:nvPr/>
        </p:nvGrpSpPr>
        <p:grpSpPr bwMode="auto">
          <a:xfrm>
            <a:off x="5501367" y="1428889"/>
            <a:ext cx="4891996" cy="2605301"/>
            <a:chOff x="0" y="16667"/>
            <a:chExt cx="4891261" cy="2604949"/>
          </a:xfrm>
        </p:grpSpPr>
        <p:grpSp>
          <p:nvGrpSpPr>
            <p:cNvPr id="6160" name="组合 21"/>
            <p:cNvGrpSpPr>
              <a:grpSpLocks/>
            </p:cNvGrpSpPr>
            <p:nvPr/>
          </p:nvGrpSpPr>
          <p:grpSpPr bwMode="auto">
            <a:xfrm>
              <a:off x="0" y="16667"/>
              <a:ext cx="4891261" cy="2596799"/>
              <a:chOff x="0" y="16667"/>
              <a:chExt cx="4891261" cy="2596799"/>
            </a:xfrm>
          </p:grpSpPr>
          <p:sp>
            <p:nvSpPr>
              <p:cNvPr id="6163" name="矩形 19"/>
              <p:cNvSpPr>
                <a:spLocks noChangeArrowheads="1"/>
              </p:cNvSpPr>
              <p:nvPr/>
            </p:nvSpPr>
            <p:spPr bwMode="auto">
              <a:xfrm>
                <a:off x="589782" y="16667"/>
                <a:ext cx="4301479" cy="2596799"/>
              </a:xfrm>
              <a:prstGeom prst="rect">
                <a:avLst/>
              </a:prstGeom>
              <a:solidFill>
                <a:srgbClr val="1E6991">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164" name="等腰三角形 20"/>
              <p:cNvSpPr>
                <a:spLocks noChangeArrowheads="1"/>
              </p:cNvSpPr>
              <p:nvPr/>
            </p:nvSpPr>
            <p:spPr bwMode="auto">
              <a:xfrm rot="-5400000">
                <a:off x="-46035" y="1009518"/>
                <a:ext cx="669834" cy="577763"/>
              </a:xfrm>
              <a:prstGeom prst="triangle">
                <a:avLst>
                  <a:gd name="adj" fmla="val 50000"/>
                </a:avLst>
              </a:prstGeom>
              <a:solidFill>
                <a:srgbClr val="1E6991">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6161" name="文本框 22"/>
            <p:cNvSpPr txBox="1">
              <a:spLocks noChangeArrowheads="1"/>
            </p:cNvSpPr>
            <p:nvPr/>
          </p:nvSpPr>
          <p:spPr bwMode="auto">
            <a:xfrm>
              <a:off x="791429" y="379882"/>
              <a:ext cx="3810000" cy="52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chemeClr val="bg1"/>
                  </a:solidFill>
                  <a:latin typeface="Arial" panose="020B0604020202020204" pitchFamily="34" charset="0"/>
                  <a:cs typeface="Arial" panose="020B0604020202020204" pitchFamily="34" charset="0"/>
                </a:rPr>
                <a:t>编写</a:t>
              </a:r>
              <a:r>
                <a:rPr lang="en-US" altLang="zh-CN" b="1" dirty="0" smtClean="0">
                  <a:solidFill>
                    <a:schemeClr val="bg1"/>
                  </a:solidFill>
                  <a:latin typeface="Arial" panose="020B0604020202020204" pitchFamily="34" charset="0"/>
                  <a:cs typeface="Arial" panose="020B0604020202020204" pitchFamily="34" charset="0"/>
                </a:rPr>
                <a:t>《SRS》</a:t>
              </a:r>
              <a:r>
                <a:rPr lang="zh-CN" altLang="en-US" b="1" dirty="0" smtClean="0">
                  <a:solidFill>
                    <a:schemeClr val="bg1"/>
                  </a:solidFill>
                  <a:latin typeface="Arial" panose="020B0604020202020204" pitchFamily="34" charset="0"/>
                  <a:cs typeface="Arial" panose="020B0604020202020204" pitchFamily="34" charset="0"/>
                </a:rPr>
                <a:t>的目的</a:t>
              </a:r>
              <a:endParaRPr lang="zh-CN" altLang="en-US" b="1" dirty="0">
                <a:solidFill>
                  <a:schemeClr val="bg1"/>
                </a:solidFill>
                <a:latin typeface="Arial" panose="020B0604020202020204" pitchFamily="34" charset="0"/>
                <a:cs typeface="Arial" panose="020B0604020202020204" pitchFamily="34" charset="0"/>
              </a:endParaRPr>
            </a:p>
          </p:txBody>
        </p:sp>
        <p:sp>
          <p:nvSpPr>
            <p:cNvPr id="6162" name="矩形 23"/>
            <p:cNvSpPr>
              <a:spLocks noChangeArrowheads="1"/>
            </p:cNvSpPr>
            <p:nvPr/>
          </p:nvSpPr>
          <p:spPr bwMode="auto">
            <a:xfrm>
              <a:off x="791429" y="990620"/>
              <a:ext cx="4008120" cy="163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1600" dirty="0" smtClean="0">
                  <a:solidFill>
                    <a:schemeClr val="bg1"/>
                  </a:solidFill>
                  <a:latin typeface="Arial" panose="020B0604020202020204" pitchFamily="34" charset="0"/>
                </a:rPr>
                <a:t>       </a:t>
              </a:r>
              <a:r>
                <a:rPr lang="zh-CN" altLang="en-US" sz="2000" dirty="0" smtClean="0">
                  <a:solidFill>
                    <a:schemeClr val="bg1"/>
                  </a:solidFill>
                  <a:latin typeface="Arial" panose="020B0604020202020204" pitchFamily="34" charset="0"/>
                </a:rPr>
                <a:t>保证软件开发的质量、需求的完整与可追溯性，通过此文档，以保证项目下达者与需求分析人员、开发人员、测试人员及各个用户对需求达成共识。</a:t>
              </a:r>
              <a:endParaRPr lang="zh-CN" altLang="en-US" sz="2000" dirty="0">
                <a:solidFill>
                  <a:schemeClr val="bg1"/>
                </a:solidFill>
                <a:latin typeface="Arial" panose="020B0604020202020204" pitchFamily="34" charset="0"/>
              </a:endParaRPr>
            </a:p>
          </p:txBody>
        </p:sp>
      </p:grpSp>
      <p:sp>
        <p:nvSpPr>
          <p:cNvPr id="7186" name="任意多边形 32"/>
          <p:cNvSpPr>
            <a:spLocks/>
          </p:cNvSpPr>
          <p:nvPr/>
        </p:nvSpPr>
        <p:spPr bwMode="auto">
          <a:xfrm>
            <a:off x="4680067" y="4615140"/>
            <a:ext cx="320675" cy="320675"/>
          </a:xfrm>
          <a:custGeom>
            <a:avLst/>
            <a:gdLst>
              <a:gd name="T0" fmla="*/ 122162 w 406684"/>
              <a:gd name="T1" fmla="*/ 100448 h 406684"/>
              <a:gd name="T2" fmla="*/ 122162 w 406684"/>
              <a:gd name="T3" fmla="*/ 228127 h 406684"/>
              <a:gd name="T4" fmla="*/ 232231 w 406684"/>
              <a:gd name="T5" fmla="*/ 164288 h 406684"/>
              <a:gd name="T6" fmla="*/ 122162 w 406684"/>
              <a:gd name="T7" fmla="*/ 100448 h 406684"/>
              <a:gd name="T8" fmla="*/ 160338 w 406684"/>
              <a:gd name="T9" fmla="*/ 0 h 406684"/>
              <a:gd name="T10" fmla="*/ 320675 w 406684"/>
              <a:gd name="T11" fmla="*/ 160338 h 406684"/>
              <a:gd name="T12" fmla="*/ 160338 w 406684"/>
              <a:gd name="T13" fmla="*/ 320675 h 406684"/>
              <a:gd name="T14" fmla="*/ 0 w 406684"/>
              <a:gd name="T15" fmla="*/ 160338 h 406684"/>
              <a:gd name="T16" fmla="*/ 16033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88" name="矩形 34"/>
          <p:cNvSpPr>
            <a:spLocks noChangeArrowheads="1"/>
          </p:cNvSpPr>
          <p:nvPr/>
        </p:nvSpPr>
        <p:spPr bwMode="auto">
          <a:xfrm>
            <a:off x="4892490" y="5105022"/>
            <a:ext cx="28008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dirty="0" smtClean="0">
                <a:solidFill>
                  <a:schemeClr val="bg1"/>
                </a:solidFill>
                <a:latin typeface="Arial" panose="020B0604020202020204" pitchFamily="34" charset="0"/>
              </a:rPr>
              <a:t>定义项目的目标及实现范围。</a:t>
            </a:r>
            <a:endParaRPr lang="zh-CN" altLang="en-US" sz="2000" dirty="0">
              <a:solidFill>
                <a:schemeClr val="bg1"/>
              </a:solidFill>
              <a:latin typeface="Arial" panose="020B0604020202020204" pitchFamily="34" charset="0"/>
            </a:endParaRPr>
          </a:p>
        </p:txBody>
      </p:sp>
      <p:sp>
        <p:nvSpPr>
          <p:cNvPr id="21" name="文本框 65"/>
          <p:cNvSpPr txBox="1">
            <a:spLocks noChangeArrowheads="1"/>
          </p:cNvSpPr>
          <p:nvPr/>
        </p:nvSpPr>
        <p:spPr bwMode="auto">
          <a:xfrm>
            <a:off x="819150" y="343258"/>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22"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3" name="文本框 65"/>
          <p:cNvSpPr txBox="1">
            <a:spLocks noChangeArrowheads="1"/>
          </p:cNvSpPr>
          <p:nvPr/>
        </p:nvSpPr>
        <p:spPr bwMode="auto">
          <a:xfrm>
            <a:off x="5000742" y="4581802"/>
            <a:ext cx="25452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b="1" dirty="0" smtClean="0">
                <a:solidFill>
                  <a:schemeClr val="bg1"/>
                </a:solidFill>
                <a:latin typeface="Arial" panose="020B0604020202020204" pitchFamily="34" charset="0"/>
                <a:cs typeface="Arial" panose="020B0604020202020204" pitchFamily="34" charset="0"/>
              </a:rPr>
              <a:t>《</a:t>
            </a:r>
            <a:r>
              <a:rPr lang="zh-CN" altLang="en-US" b="1" dirty="0" smtClean="0">
                <a:solidFill>
                  <a:schemeClr val="bg1"/>
                </a:solidFill>
                <a:latin typeface="Arial" panose="020B0604020202020204" pitchFamily="34" charset="0"/>
                <a:cs typeface="Arial" panose="020B0604020202020204" pitchFamily="34" charset="0"/>
              </a:rPr>
              <a:t>愿景与范围</a:t>
            </a:r>
            <a:r>
              <a:rPr lang="en-US" altLang="zh-CN" b="1" dirty="0" smtClean="0">
                <a:solidFill>
                  <a:schemeClr val="bg1"/>
                </a:solidFill>
                <a:latin typeface="Arial" panose="020B0604020202020204" pitchFamily="34" charset="0"/>
                <a:cs typeface="Arial" panose="020B0604020202020204" pitchFamily="34" charset="0"/>
              </a:rPr>
              <a:t>》</a:t>
            </a:r>
            <a:endParaRPr lang="zh-CN" alt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176"/>
                                        </p:tgtEl>
                                        <p:attrNameLst>
                                          <p:attrName>style.visibility</p:attrName>
                                        </p:attrNameLst>
                                      </p:cBhvr>
                                      <p:to>
                                        <p:strVal val="visible"/>
                                      </p:to>
                                    </p:set>
                                    <p:anim calcmode="lin" valueType="num">
                                      <p:cBhvr additive="base">
                                        <p:cTn id="7" dur="500"/>
                                        <p:tgtEl>
                                          <p:spTgt spid="7176"/>
                                        </p:tgtEl>
                                        <p:attrNameLst>
                                          <p:attrName>ppt_y</p:attrName>
                                        </p:attrNameLst>
                                      </p:cBhvr>
                                      <p:tavLst>
                                        <p:tav tm="0">
                                          <p:val>
                                            <p:strVal val="#ppt_y+#ppt_h*1.125000"/>
                                          </p:val>
                                        </p:tav>
                                        <p:tav tm="100000">
                                          <p:val>
                                            <p:strVal val="#ppt_y"/>
                                          </p:val>
                                        </p:tav>
                                      </p:tavLst>
                                    </p:anim>
                                    <p:animEffect transition="in" filter="wipe(up)">
                                      <p:cBhvr>
                                        <p:cTn id="8" dur="500"/>
                                        <p:tgtEl>
                                          <p:spTgt spid="7176"/>
                                        </p:tgtEl>
                                      </p:cBhvr>
                                    </p:animEffect>
                                  </p:childTnLst>
                                </p:cTn>
                              </p:par>
                            </p:childTnLst>
                          </p:cTn>
                        </p:par>
                        <p:par>
                          <p:cTn id="9" fill="hold" nodeType="afterGroup">
                            <p:stCondLst>
                              <p:cond delay="500"/>
                            </p:stCondLst>
                            <p:childTnLst>
                              <p:par>
                                <p:cTn id="10" presetID="2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nodeType="afterGroup">
                            <p:stCondLst>
                              <p:cond delay="1000"/>
                            </p:stCondLst>
                            <p:childTnLst>
                              <p:par>
                                <p:cTn id="14" presetID="23" presetClass="entr" presetSubtype="16" fill="hold" nodeType="afterEffect">
                                  <p:stCondLst>
                                    <p:cond delay="0"/>
                                  </p:stCondLst>
                                  <p:childTnLst>
                                    <p:set>
                                      <p:cBhvr>
                                        <p:cTn id="15" dur="1" fill="hold">
                                          <p:stCondLst>
                                            <p:cond delay="0"/>
                                          </p:stCondLst>
                                        </p:cTn>
                                        <p:tgtEl>
                                          <p:spTgt spid="7186"/>
                                        </p:tgtEl>
                                        <p:attrNameLst>
                                          <p:attrName>style.visibility</p:attrName>
                                        </p:attrNameLst>
                                      </p:cBhvr>
                                      <p:to>
                                        <p:strVal val="visible"/>
                                      </p:to>
                                    </p:set>
                                    <p:anim calcmode="lin" valueType="num">
                                      <p:cBhvr>
                                        <p:cTn id="16" dur="500" fill="hold"/>
                                        <p:tgtEl>
                                          <p:spTgt spid="7186"/>
                                        </p:tgtEl>
                                        <p:attrNameLst>
                                          <p:attrName>ppt_w</p:attrName>
                                        </p:attrNameLst>
                                      </p:cBhvr>
                                      <p:tavLst>
                                        <p:tav tm="0">
                                          <p:val>
                                            <p:fltVal val="0"/>
                                          </p:val>
                                        </p:tav>
                                        <p:tav tm="100000">
                                          <p:val>
                                            <p:strVal val="#ppt_w"/>
                                          </p:val>
                                        </p:tav>
                                      </p:tavLst>
                                    </p:anim>
                                    <p:anim calcmode="lin" valueType="num">
                                      <p:cBhvr>
                                        <p:cTn id="17" dur="500" fill="hold"/>
                                        <p:tgtEl>
                                          <p:spTgt spid="7186"/>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7188"/>
                                        </p:tgtEl>
                                        <p:attrNameLst>
                                          <p:attrName>style.visibility</p:attrName>
                                        </p:attrNameLst>
                                      </p:cBhvr>
                                      <p:to>
                                        <p:strVal val="visible"/>
                                      </p:to>
                                    </p:set>
                                    <p:animEffect transition="in" filter="randombar(horizontal)">
                                      <p:cBhvr>
                                        <p:cTn id="21" dur="500"/>
                                        <p:tgtEl>
                                          <p:spTgt spid="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animBg="1" autoUpdateAnimBg="0"/>
      <p:bldP spid="718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2" name="组合 40"/>
          <p:cNvGrpSpPr>
            <a:grpSpLocks/>
          </p:cNvGrpSpPr>
          <p:nvPr/>
        </p:nvGrpSpPr>
        <p:grpSpPr bwMode="auto">
          <a:xfrm>
            <a:off x="398463" y="1587500"/>
            <a:ext cx="2924175" cy="4630738"/>
            <a:chOff x="-9526" y="0"/>
            <a:chExt cx="2924400" cy="4629838"/>
          </a:xfrm>
        </p:grpSpPr>
        <p:sp>
          <p:nvSpPr>
            <p:cNvPr id="7201"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r>
                <a:rPr lang="zh-CN" altLang="zh-CN" sz="2400" dirty="0">
                  <a:solidFill>
                    <a:srgbClr val="132F55"/>
                  </a:solidFill>
                </a:rPr>
                <a:t>BO-1：在网站初始发布3个月内有200的访问量</a:t>
              </a:r>
            </a:p>
            <a:p>
              <a:r>
                <a:rPr lang="zh-CN" altLang="zh-CN" sz="2400" dirty="0">
                  <a:solidFill>
                    <a:srgbClr val="132F55"/>
                  </a:solidFill>
                </a:rPr>
                <a:t>BO-2：在网站初始发布6个月内有400的访问量</a:t>
              </a:r>
            </a:p>
            <a:p>
              <a:r>
                <a:rPr lang="zh-CN" altLang="zh-CN" sz="2400" dirty="0">
                  <a:solidFill>
                    <a:srgbClr val="132F55"/>
                  </a:solidFill>
                </a:rPr>
                <a:t>BO-3：在网站初始发布9个月内有600的访问量</a:t>
              </a:r>
              <a:endParaRPr lang="zh-CN" altLang="en-US" sz="2400" dirty="0">
                <a:solidFill>
                  <a:srgbClr val="132F55"/>
                </a:solidFill>
              </a:endParaRPr>
            </a:p>
          </p:txBody>
        </p:sp>
        <p:grpSp>
          <p:nvGrpSpPr>
            <p:cNvPr id="7202" name="组合 36"/>
            <p:cNvGrpSpPr>
              <a:grpSpLocks/>
            </p:cNvGrpSpPr>
            <p:nvPr/>
          </p:nvGrpSpPr>
          <p:grpSpPr bwMode="auto">
            <a:xfrm>
              <a:off x="0" y="0"/>
              <a:ext cx="2914874" cy="690429"/>
              <a:chOff x="0" y="0"/>
              <a:chExt cx="2914874" cy="690429"/>
            </a:xfrm>
          </p:grpSpPr>
          <p:sp>
            <p:nvSpPr>
              <p:cNvPr id="7203"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4"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项目目标</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4" name="组合 41"/>
          <p:cNvGrpSpPr>
            <a:grpSpLocks/>
          </p:cNvGrpSpPr>
          <p:nvPr/>
        </p:nvGrpSpPr>
        <p:grpSpPr bwMode="auto">
          <a:xfrm>
            <a:off x="3371850" y="1587500"/>
            <a:ext cx="2771775" cy="4630738"/>
            <a:chOff x="0" y="0"/>
            <a:chExt cx="2772000" cy="3818783"/>
          </a:xfrm>
        </p:grpSpPr>
        <p:sp>
          <p:nvSpPr>
            <p:cNvPr id="7194"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r>
                <a:rPr lang="en-US" altLang="zh-CN" sz="2400" dirty="0">
                  <a:solidFill>
                    <a:srgbClr val="132F55"/>
                  </a:solidFill>
                </a:rPr>
                <a:t>SM-1</a:t>
              </a:r>
              <a:r>
                <a:rPr lang="zh-CN" altLang="zh-CN" sz="2400" dirty="0">
                  <a:solidFill>
                    <a:srgbClr val="132F55"/>
                  </a:solidFill>
                </a:rPr>
                <a:t>：在网站初始发布后的</a:t>
              </a:r>
              <a:r>
                <a:rPr lang="en-US" altLang="zh-CN" sz="2400" dirty="0">
                  <a:solidFill>
                    <a:srgbClr val="132F55"/>
                  </a:solidFill>
                </a:rPr>
                <a:t>3</a:t>
              </a:r>
              <a:r>
                <a:rPr lang="zh-CN" altLang="zh-CN" sz="2400" dirty="0">
                  <a:solidFill>
                    <a:srgbClr val="132F55"/>
                  </a:solidFill>
                </a:rPr>
                <a:t>个月内每天访问的人数不低于</a:t>
              </a:r>
              <a:r>
                <a:rPr lang="en-US" altLang="zh-CN" sz="2400" dirty="0">
                  <a:solidFill>
                    <a:srgbClr val="132F55"/>
                  </a:solidFill>
                </a:rPr>
                <a:t>20</a:t>
              </a:r>
              <a:r>
                <a:rPr lang="zh-CN" altLang="zh-CN" sz="2400" dirty="0">
                  <a:solidFill>
                    <a:srgbClr val="132F55"/>
                  </a:solidFill>
                </a:rPr>
                <a:t>，且每天拥有</a:t>
              </a:r>
              <a:r>
                <a:rPr lang="en-US" altLang="zh-CN" sz="2400" dirty="0">
                  <a:solidFill>
                    <a:srgbClr val="132F55"/>
                  </a:solidFill>
                </a:rPr>
                <a:t>5</a:t>
              </a:r>
              <a:r>
                <a:rPr lang="zh-CN" altLang="zh-CN" sz="2400" dirty="0">
                  <a:solidFill>
                    <a:srgbClr val="132F55"/>
                  </a:solidFill>
                </a:rPr>
                <a:t>的注册量。</a:t>
              </a:r>
            </a:p>
            <a:p>
              <a:r>
                <a:rPr lang="en-US" altLang="zh-CN" sz="2400" dirty="0">
                  <a:solidFill>
                    <a:srgbClr val="132F55"/>
                  </a:solidFill>
                </a:rPr>
                <a:t>SM-2</a:t>
              </a:r>
              <a:r>
                <a:rPr lang="zh-CN" altLang="zh-CN" sz="2400" dirty="0">
                  <a:solidFill>
                    <a:srgbClr val="132F55"/>
                  </a:solidFill>
                </a:rPr>
                <a:t>：在网站初始发布后</a:t>
              </a:r>
              <a:r>
                <a:rPr lang="en-US" altLang="zh-CN" sz="2400" dirty="0">
                  <a:solidFill>
                    <a:srgbClr val="132F55"/>
                  </a:solidFill>
                </a:rPr>
                <a:t>6</a:t>
              </a:r>
              <a:r>
                <a:rPr lang="zh-CN" altLang="zh-CN" sz="2400" dirty="0">
                  <a:solidFill>
                    <a:srgbClr val="132F55"/>
                  </a:solidFill>
                </a:rPr>
                <a:t>个月后用户调查问卷满意程度达到</a:t>
              </a:r>
              <a:r>
                <a:rPr lang="en-US" altLang="zh-CN" sz="2400" dirty="0">
                  <a:solidFill>
                    <a:srgbClr val="132F55"/>
                  </a:solidFill>
                </a:rPr>
                <a:t>60%</a:t>
              </a:r>
              <a:r>
                <a:rPr lang="zh-CN" altLang="zh-CN" sz="2400" dirty="0">
                  <a:solidFill>
                    <a:srgbClr val="132F55"/>
                  </a:solidFill>
                </a:rPr>
                <a:t>。</a:t>
              </a:r>
              <a:endParaRPr lang="zh-CN" altLang="en-US" sz="2400" dirty="0">
                <a:solidFill>
                  <a:srgbClr val="132F55"/>
                </a:solidFill>
              </a:endParaRPr>
            </a:p>
          </p:txBody>
        </p:sp>
        <p:grpSp>
          <p:nvGrpSpPr>
            <p:cNvPr id="7195" name="组合 37"/>
            <p:cNvGrpSpPr>
              <a:grpSpLocks/>
            </p:cNvGrpSpPr>
            <p:nvPr/>
          </p:nvGrpSpPr>
          <p:grpSpPr bwMode="auto">
            <a:xfrm>
              <a:off x="0" y="0"/>
              <a:ext cx="2772000" cy="569479"/>
              <a:chOff x="0" y="0"/>
              <a:chExt cx="2772000" cy="569479"/>
            </a:xfrm>
          </p:grpSpPr>
          <p:sp>
            <p:nvSpPr>
              <p:cNvPr id="7199"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0"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成功标准</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7" name="组合 42"/>
          <p:cNvGrpSpPr>
            <a:grpSpLocks/>
          </p:cNvGrpSpPr>
          <p:nvPr/>
        </p:nvGrpSpPr>
        <p:grpSpPr bwMode="auto">
          <a:xfrm>
            <a:off x="6191250" y="1587501"/>
            <a:ext cx="2771775" cy="4630737"/>
            <a:chOff x="0" y="1"/>
            <a:chExt cx="2772000" cy="3818782"/>
          </a:xfrm>
        </p:grpSpPr>
        <p:sp>
          <p:nvSpPr>
            <p:cNvPr id="7187"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rPr>
                <a:t>       浏览所有课程与教师，个人中心，课程公告，教师介绍，课程介绍，课程资料，课程答疑，课程论坛，课程链接，网站公告，用户管理，论坛管理，系统管理。</a:t>
              </a:r>
              <a:endParaRPr lang="zh-CN" altLang="en-US" sz="2400" dirty="0">
                <a:solidFill>
                  <a:srgbClr val="132F55"/>
                </a:solidFill>
              </a:endParaRPr>
            </a:p>
          </p:txBody>
        </p:sp>
        <p:grpSp>
          <p:nvGrpSpPr>
            <p:cNvPr id="7188" name="组合 38"/>
            <p:cNvGrpSpPr>
              <a:grpSpLocks/>
            </p:cNvGrpSpPr>
            <p:nvPr/>
          </p:nvGrpSpPr>
          <p:grpSpPr bwMode="auto">
            <a:xfrm>
              <a:off x="0" y="1"/>
              <a:ext cx="2772000" cy="569478"/>
              <a:chOff x="0" y="1"/>
              <a:chExt cx="2772000" cy="569478"/>
            </a:xfrm>
          </p:grpSpPr>
          <p:sp>
            <p:nvSpPr>
              <p:cNvPr id="7192"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93"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初期目标</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0" name="组合 43"/>
          <p:cNvGrpSpPr>
            <a:grpSpLocks/>
          </p:cNvGrpSpPr>
          <p:nvPr/>
        </p:nvGrpSpPr>
        <p:grpSpPr bwMode="auto">
          <a:xfrm>
            <a:off x="9012238" y="1587501"/>
            <a:ext cx="2771775" cy="4630737"/>
            <a:chOff x="0" y="1"/>
            <a:chExt cx="2772000" cy="3818782"/>
          </a:xfrm>
        </p:grpSpPr>
        <p:sp>
          <p:nvSpPr>
            <p:cNvPr id="7180"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rPr>
                <a:t>          课程答疑中添加语音会议或视屏会议功能。</a:t>
              </a:r>
              <a:endParaRPr lang="zh-CN" altLang="en-US" sz="2400" dirty="0">
                <a:solidFill>
                  <a:srgbClr val="132F55"/>
                </a:solidFill>
              </a:endParaRPr>
            </a:p>
          </p:txBody>
        </p:sp>
        <p:grpSp>
          <p:nvGrpSpPr>
            <p:cNvPr id="7181" name="组合 39"/>
            <p:cNvGrpSpPr>
              <a:grpSpLocks/>
            </p:cNvGrpSpPr>
            <p:nvPr/>
          </p:nvGrpSpPr>
          <p:grpSpPr bwMode="auto">
            <a:xfrm>
              <a:off x="0" y="1"/>
              <a:ext cx="2772000" cy="569478"/>
              <a:chOff x="0" y="1"/>
              <a:chExt cx="2772000" cy="569478"/>
            </a:xfrm>
          </p:grpSpPr>
          <p:sp>
            <p:nvSpPr>
              <p:cNvPr id="7185"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后续版本的范围</a:t>
                </a:r>
                <a:endParaRPr lang="zh-CN" altLang="en-US" sz="2400" dirty="0">
                  <a:solidFill>
                    <a:srgbClr val="132F55"/>
                  </a:solidFill>
                  <a:latin typeface="Arial" panose="020B0604020202020204" pitchFamily="34" charset="0"/>
                  <a:cs typeface="Arial" panose="020B0604020202020204" pitchFamily="34" charset="0"/>
                </a:endParaRPr>
              </a:p>
            </p:txBody>
          </p:sp>
        </p:grpSp>
      </p:grpSp>
      <p:sp>
        <p:nvSpPr>
          <p:cNvPr id="37"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0"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12" presetClass="entr" presetSubtype="8" fill="hold" nodeType="after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par>
                          <p:cTn id="19" fill="hold">
                            <p:stCondLst>
                              <p:cond delay="1750"/>
                            </p:stCondLst>
                            <p:childTnLst>
                              <p:par>
                                <p:cTn id="20" presetID="12" presetClass="entr" presetSubtype="8"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224" name="矩形 1"/>
          <p:cNvSpPr>
            <a:spLocks noChangeArrowheads="1"/>
          </p:cNvSpPr>
          <p:nvPr/>
        </p:nvSpPr>
        <p:spPr bwMode="auto">
          <a:xfrm>
            <a:off x="407988" y="1211675"/>
            <a:ext cx="5709375" cy="529272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dist="38100" dir="5400000" algn="ctr" rotWithShape="0">
              <a:srgbClr val="000000">
                <a:alpha val="0"/>
              </a:srgbClr>
            </a:outerShdw>
          </a:effec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1746288063"/>
              </p:ext>
            </p:extLst>
          </p:nvPr>
        </p:nvGraphicFramePr>
        <p:xfrm>
          <a:off x="6186479" y="1211674"/>
          <a:ext cx="5597535" cy="5292725"/>
        </p:xfrm>
        <a:graphic>
          <a:graphicData uri="http://schemas.openxmlformats.org/drawingml/2006/table">
            <a:tbl>
              <a:tblPr>
                <a:tableStyleId>{5C22544A-7EE6-4342-B048-85BDC9FD1C3A}</a:tableStyleId>
              </a:tblPr>
              <a:tblGrid>
                <a:gridCol w="394876">
                  <a:extLst>
                    <a:ext uri="{9D8B030D-6E8A-4147-A177-3AD203B41FA5}">
                      <a16:colId xmlns:a16="http://schemas.microsoft.com/office/drawing/2014/main" val="2009091957"/>
                    </a:ext>
                  </a:extLst>
                </a:gridCol>
                <a:gridCol w="1569111">
                  <a:extLst>
                    <a:ext uri="{9D8B030D-6E8A-4147-A177-3AD203B41FA5}">
                      <a16:colId xmlns:a16="http://schemas.microsoft.com/office/drawing/2014/main" val="2495413533"/>
                    </a:ext>
                  </a:extLst>
                </a:gridCol>
                <a:gridCol w="1963986">
                  <a:extLst>
                    <a:ext uri="{9D8B030D-6E8A-4147-A177-3AD203B41FA5}">
                      <a16:colId xmlns:a16="http://schemas.microsoft.com/office/drawing/2014/main" val="1726461173"/>
                    </a:ext>
                  </a:extLst>
                </a:gridCol>
                <a:gridCol w="1669562">
                  <a:extLst>
                    <a:ext uri="{9D8B030D-6E8A-4147-A177-3AD203B41FA5}">
                      <a16:colId xmlns:a16="http://schemas.microsoft.com/office/drawing/2014/main" val="115832851"/>
                    </a:ext>
                  </a:extLst>
                </a:gridCol>
              </a:tblGrid>
              <a:tr h="278565">
                <a:tc>
                  <a:txBody>
                    <a:bodyPr/>
                    <a:lstStyle/>
                    <a:p>
                      <a:pPr algn="just">
                        <a:spcAft>
                          <a:spcPts val="0"/>
                        </a:spcAft>
                      </a:pPr>
                      <a:r>
                        <a:rPr lang="en-US" sz="1200" kern="100">
                          <a:effectLst/>
                        </a:rPr>
                        <a:t>ID</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事件</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a:effectLst/>
                        </a:rPr>
                        <a:t>系统状态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kern="100" dirty="0">
                          <a:effectLst/>
                        </a:rPr>
                        <a:t>系统响应</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97300785"/>
                  </a:ext>
                </a:extLst>
              </a:tr>
              <a:tr h="557128">
                <a:tc>
                  <a:txBody>
                    <a:bodyPr/>
                    <a:lstStyle/>
                    <a:p>
                      <a:pPr algn="just">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游客访问网站</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网站处于低响应状态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不允许执行浏览外的操作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07040716"/>
                  </a:ext>
                </a:extLst>
              </a:tr>
              <a:tr h="557128">
                <a:tc>
                  <a:txBody>
                    <a:bodyPr/>
                    <a:lstStyle/>
                    <a:p>
                      <a:pPr algn="just">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教师申请开课</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网站传输信息给管理员</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提示申请成功正在审核</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28512393"/>
                  </a:ext>
                </a:extLst>
              </a:tr>
              <a:tr h="278565">
                <a:tc>
                  <a:txBody>
                    <a:bodyPr/>
                    <a:lstStyle/>
                    <a:p>
                      <a:pPr algn="just">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教师课程管理</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网站记录管理内容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提示管理结果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63628061"/>
                  </a:ext>
                </a:extLst>
              </a:tr>
              <a:tr h="278565">
                <a:tc>
                  <a:txBody>
                    <a:bodyPr/>
                    <a:lstStyle/>
                    <a:p>
                      <a:pPr algn="just">
                        <a:spcAft>
                          <a:spcPts val="0"/>
                        </a:spcAft>
                      </a:pPr>
                      <a:r>
                        <a:rPr lang="en-US" sz="1200" kern="100">
                          <a:effectLst/>
                        </a:rPr>
                        <a:t>4</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学生用户参课程</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网站进入低响应状态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进入课程页面</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4439904"/>
                  </a:ext>
                </a:extLst>
              </a:tr>
              <a:tr h="278565">
                <a:tc>
                  <a:txBody>
                    <a:bodyPr/>
                    <a:lstStyle/>
                    <a:p>
                      <a:pPr algn="just">
                        <a:spcAft>
                          <a:spcPts val="0"/>
                        </a:spcAft>
                      </a:pPr>
                      <a:r>
                        <a:rPr lang="en-US" sz="1200" kern="100">
                          <a:effectLst/>
                        </a:rPr>
                        <a:t>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用户注册</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网站调动数据库查询</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提示注册结果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85623426"/>
                  </a:ext>
                </a:extLst>
              </a:tr>
              <a:tr h="278565">
                <a:tc>
                  <a:txBody>
                    <a:bodyPr/>
                    <a:lstStyle/>
                    <a:p>
                      <a:pPr algn="just">
                        <a:spcAft>
                          <a:spcPts val="0"/>
                        </a:spcAft>
                      </a:pPr>
                      <a:r>
                        <a:rPr lang="en-US" sz="1200" kern="100">
                          <a:effectLst/>
                        </a:rPr>
                        <a:t>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用户登录</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网站调动数据库查询</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提示注册结果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31723077"/>
                  </a:ext>
                </a:extLst>
              </a:tr>
              <a:tr h="278565">
                <a:tc>
                  <a:txBody>
                    <a:bodyPr/>
                    <a:lstStyle/>
                    <a:p>
                      <a:pPr algn="just">
                        <a:spcAft>
                          <a:spcPts val="0"/>
                        </a:spcAft>
                      </a:pPr>
                      <a:r>
                        <a:rPr lang="en-US" sz="1200" kern="100">
                          <a:effectLst/>
                        </a:rPr>
                        <a:t>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用户注销</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网站返回低响应状态</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将用户变为游客</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37963232"/>
                  </a:ext>
                </a:extLst>
              </a:tr>
              <a:tr h="278565">
                <a:tc>
                  <a:txBody>
                    <a:bodyPr/>
                    <a:lstStyle/>
                    <a:p>
                      <a:pPr algn="just">
                        <a:spcAft>
                          <a:spcPts val="0"/>
                        </a:spcAft>
                      </a:pPr>
                      <a:r>
                        <a:rPr lang="en-US" sz="1200" kern="100">
                          <a:effectLst/>
                        </a:rPr>
                        <a:t>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用户修改个人信息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网站记录修改的信息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更新个人信息</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49561605"/>
                  </a:ext>
                </a:extLst>
              </a:tr>
              <a:tr h="278565">
                <a:tc>
                  <a:txBody>
                    <a:bodyPr/>
                    <a:lstStyle/>
                    <a:p>
                      <a:pPr algn="just">
                        <a:spcAft>
                          <a:spcPts val="0"/>
                        </a:spcAft>
                      </a:pPr>
                      <a:r>
                        <a:rPr lang="en-US" sz="1200" kern="100">
                          <a:effectLst/>
                        </a:rPr>
                        <a:t>9</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用户参与论坛</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结果返回</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37337568"/>
                  </a:ext>
                </a:extLst>
              </a:tr>
              <a:tr h="557128">
                <a:tc>
                  <a:txBody>
                    <a:bodyPr/>
                    <a:lstStyle/>
                    <a:p>
                      <a:pPr algn="just">
                        <a:spcAft>
                          <a:spcPts val="0"/>
                        </a:spcAft>
                      </a:pPr>
                      <a:r>
                        <a:rPr lang="en-US" sz="1200" kern="100">
                          <a:effectLst/>
                        </a:rPr>
                        <a:t>10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管理员管理用户信息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更新信息</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7798040"/>
                  </a:ext>
                </a:extLst>
              </a:tr>
              <a:tr h="557128">
                <a:tc>
                  <a:txBody>
                    <a:bodyPr/>
                    <a:lstStyle/>
                    <a:p>
                      <a:pPr algn="just">
                        <a:spcAft>
                          <a:spcPts val="0"/>
                        </a:spcAft>
                      </a:pPr>
                      <a:r>
                        <a:rPr lang="en-US" sz="1200" kern="100">
                          <a:effectLst/>
                        </a:rPr>
                        <a:t>11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管理员管理论坛内容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更新信息</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9344909"/>
                  </a:ext>
                </a:extLst>
              </a:tr>
              <a:tr h="557128">
                <a:tc>
                  <a:txBody>
                    <a:bodyPr/>
                    <a:lstStyle/>
                    <a:p>
                      <a:pPr algn="just">
                        <a:spcAft>
                          <a:spcPts val="0"/>
                        </a:spcAft>
                      </a:pPr>
                      <a:r>
                        <a:rPr lang="en-US" sz="1200" kern="100">
                          <a:effectLst/>
                        </a:rPr>
                        <a:t>12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管理员管理课程信息</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向用户发送结果</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0431836"/>
                  </a:ext>
                </a:extLst>
              </a:tr>
              <a:tr h="278565">
                <a:tc>
                  <a:txBody>
                    <a:bodyPr/>
                    <a:lstStyle/>
                    <a:p>
                      <a:pPr algn="just">
                        <a:spcAft>
                          <a:spcPts val="0"/>
                        </a:spcAft>
                      </a:pPr>
                      <a:r>
                        <a:rPr lang="en-US" sz="1200" kern="100">
                          <a:effectLst/>
                        </a:rPr>
                        <a:t>13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管理员管理网站</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网站记录信息</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提示结果</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02063665"/>
                  </a:ext>
                </a:extLst>
              </a:tr>
            </a:tbl>
          </a:graphicData>
        </a:graphic>
      </p:graphicFrame>
      <p:sp>
        <p:nvSpPr>
          <p:cNvPr id="68"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69"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224"/>
                                        </p:tgtEl>
                                        <p:attrNameLst>
                                          <p:attrName>style.visibility</p:attrName>
                                        </p:attrNameLst>
                                      </p:cBhvr>
                                      <p:to>
                                        <p:strVal val="visible"/>
                                      </p:to>
                                    </p:set>
                                    <p:anim calcmode="lin" valueType="num">
                                      <p:cBhvr additive="base">
                                        <p:cTn id="7" dur="500" fill="hold"/>
                                        <p:tgtEl>
                                          <p:spTgt spid="9224"/>
                                        </p:tgtEl>
                                        <p:attrNameLst>
                                          <p:attrName>ppt_x</p:attrName>
                                        </p:attrNameLst>
                                      </p:cBhvr>
                                      <p:tavLst>
                                        <p:tav tm="0">
                                          <p:val>
                                            <p:strVal val="0-#ppt_w/2"/>
                                          </p:val>
                                        </p:tav>
                                        <p:tav tm="100000">
                                          <p:val>
                                            <p:strVal val="#ppt_x"/>
                                          </p:val>
                                        </p:tav>
                                      </p:tavLst>
                                    </p:anim>
                                    <p:anim calcmode="lin" valueType="num">
                                      <p:cBhvr additive="base">
                                        <p:cTn id="8" dur="500" fill="hold"/>
                                        <p:tgtEl>
                                          <p:spTgt spid="92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1"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grpSp>
        <p:nvGrpSpPr>
          <p:cNvPr id="2" name="组合 40"/>
          <p:cNvGrpSpPr>
            <a:grpSpLocks/>
          </p:cNvGrpSpPr>
          <p:nvPr/>
        </p:nvGrpSpPr>
        <p:grpSpPr bwMode="auto">
          <a:xfrm>
            <a:off x="398463" y="1587500"/>
            <a:ext cx="2924175" cy="4630738"/>
            <a:chOff x="-9526" y="0"/>
            <a:chExt cx="2924400" cy="4629838"/>
          </a:xfrm>
        </p:grpSpPr>
        <p:sp>
          <p:nvSpPr>
            <p:cNvPr id="7201" name="矩形 1"/>
            <p:cNvSpPr>
              <a:spLocks noChangeArrowheads="1"/>
            </p:cNvSpPr>
            <p:nvPr/>
          </p:nvSpPr>
          <p:spPr bwMode="auto">
            <a:xfrm>
              <a:off x="-9526" y="750742"/>
              <a:ext cx="2914874" cy="387909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以游客的角度总结游客方的需求并提出。</a:t>
              </a:r>
              <a:endParaRPr lang="zh-CN" altLang="en-US" sz="2400" dirty="0">
                <a:solidFill>
                  <a:srgbClr val="132F55"/>
                </a:solidFill>
              </a:endParaRPr>
            </a:p>
          </p:txBody>
        </p:sp>
        <p:grpSp>
          <p:nvGrpSpPr>
            <p:cNvPr id="7202" name="组合 36"/>
            <p:cNvGrpSpPr>
              <a:grpSpLocks/>
            </p:cNvGrpSpPr>
            <p:nvPr/>
          </p:nvGrpSpPr>
          <p:grpSpPr bwMode="auto">
            <a:xfrm>
              <a:off x="0" y="0"/>
              <a:ext cx="2914874" cy="690429"/>
              <a:chOff x="0" y="0"/>
              <a:chExt cx="2914874" cy="690429"/>
            </a:xfrm>
          </p:grpSpPr>
          <p:sp>
            <p:nvSpPr>
              <p:cNvPr id="7203" name="矩形 16"/>
              <p:cNvSpPr>
                <a:spLocks noChangeArrowheads="1"/>
              </p:cNvSpPr>
              <p:nvPr/>
            </p:nvSpPr>
            <p:spPr bwMode="auto">
              <a:xfrm>
                <a:off x="0" y="0"/>
                <a:ext cx="2914874" cy="690429"/>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4" name="文本框 24"/>
              <p:cNvSpPr txBox="1">
                <a:spLocks noChangeArrowheads="1"/>
              </p:cNvSpPr>
              <p:nvPr/>
            </p:nvSpPr>
            <p:spPr bwMode="auto">
              <a:xfrm>
                <a:off x="157798" y="134430"/>
                <a:ext cx="2629757" cy="4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游客代表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4" name="组合 41"/>
          <p:cNvGrpSpPr>
            <a:grpSpLocks/>
          </p:cNvGrpSpPr>
          <p:nvPr/>
        </p:nvGrpSpPr>
        <p:grpSpPr bwMode="auto">
          <a:xfrm>
            <a:off x="3371850" y="1587500"/>
            <a:ext cx="2771775" cy="4630738"/>
            <a:chOff x="0" y="0"/>
            <a:chExt cx="2772000" cy="3818783"/>
          </a:xfrm>
        </p:grpSpPr>
        <p:sp>
          <p:nvSpPr>
            <p:cNvPr id="7194" name="矩形 8"/>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400" dirty="0" smtClean="0">
                  <a:solidFill>
                    <a:srgbClr val="132F55"/>
                  </a:solidFill>
                </a:rPr>
                <a:t>         从学生的角度同附近的学生一同探讨决定并提出学生方的需求与界面的要求。</a:t>
              </a:r>
              <a:endParaRPr lang="zh-CN" altLang="en-US" sz="2400" dirty="0">
                <a:solidFill>
                  <a:srgbClr val="132F55"/>
                </a:solidFill>
              </a:endParaRPr>
            </a:p>
          </p:txBody>
        </p:sp>
        <p:grpSp>
          <p:nvGrpSpPr>
            <p:cNvPr id="7195" name="组合 37"/>
            <p:cNvGrpSpPr>
              <a:grpSpLocks/>
            </p:cNvGrpSpPr>
            <p:nvPr/>
          </p:nvGrpSpPr>
          <p:grpSpPr bwMode="auto">
            <a:xfrm>
              <a:off x="0" y="0"/>
              <a:ext cx="2772000" cy="569479"/>
              <a:chOff x="0" y="0"/>
              <a:chExt cx="2772000" cy="569479"/>
            </a:xfrm>
          </p:grpSpPr>
          <p:sp>
            <p:nvSpPr>
              <p:cNvPr id="7199" name="矩形 17"/>
              <p:cNvSpPr>
                <a:spLocks noChangeArrowheads="1"/>
              </p:cNvSpPr>
              <p:nvPr/>
            </p:nvSpPr>
            <p:spPr bwMode="auto">
              <a:xfrm>
                <a:off x="0" y="0"/>
                <a:ext cx="2772000" cy="56947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200" name="文本框 25"/>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学生代表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7" name="组合 42"/>
          <p:cNvGrpSpPr>
            <a:grpSpLocks/>
          </p:cNvGrpSpPr>
          <p:nvPr/>
        </p:nvGrpSpPr>
        <p:grpSpPr bwMode="auto">
          <a:xfrm>
            <a:off x="6191250" y="1587501"/>
            <a:ext cx="2771775" cy="4630737"/>
            <a:chOff x="0" y="1"/>
            <a:chExt cx="2772000" cy="3818782"/>
          </a:xfrm>
        </p:grpSpPr>
        <p:sp>
          <p:nvSpPr>
            <p:cNvPr id="7187" name="矩形 10"/>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同分析师交流与沟通，提出教师方的需求，在开发过程中发现和总结存在的问题和弊端并审查最终结果。</a:t>
              </a:r>
            </a:p>
          </p:txBody>
        </p:sp>
        <p:grpSp>
          <p:nvGrpSpPr>
            <p:cNvPr id="7188" name="组合 38"/>
            <p:cNvGrpSpPr>
              <a:grpSpLocks/>
            </p:cNvGrpSpPr>
            <p:nvPr/>
          </p:nvGrpSpPr>
          <p:grpSpPr bwMode="auto">
            <a:xfrm>
              <a:off x="0" y="1"/>
              <a:ext cx="2772000" cy="569478"/>
              <a:chOff x="0" y="1"/>
              <a:chExt cx="2772000" cy="569478"/>
            </a:xfrm>
          </p:grpSpPr>
          <p:sp>
            <p:nvSpPr>
              <p:cNvPr id="7192" name="矩形 18"/>
              <p:cNvSpPr>
                <a:spLocks noChangeArrowheads="1"/>
              </p:cNvSpPr>
              <p:nvPr/>
            </p:nvSpPr>
            <p:spPr bwMode="auto">
              <a:xfrm>
                <a:off x="0" y="1"/>
                <a:ext cx="2772000" cy="569478"/>
              </a:xfrm>
              <a:prstGeom prst="rect">
                <a:avLst/>
              </a:prstGeom>
              <a:solidFill>
                <a:schemeClr val="bg1">
                  <a:alpha val="8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93" name="文本框 26"/>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教师代表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grpSp>
        <p:nvGrpSpPr>
          <p:cNvPr id="10" name="组合 43"/>
          <p:cNvGrpSpPr>
            <a:grpSpLocks/>
          </p:cNvGrpSpPr>
          <p:nvPr/>
        </p:nvGrpSpPr>
        <p:grpSpPr bwMode="auto">
          <a:xfrm>
            <a:off x="9012238" y="1587501"/>
            <a:ext cx="2771775" cy="4630737"/>
            <a:chOff x="0" y="1"/>
            <a:chExt cx="2772000" cy="3818782"/>
          </a:xfrm>
        </p:grpSpPr>
        <p:sp>
          <p:nvSpPr>
            <p:cNvPr id="7180" name="矩形 13"/>
            <p:cNvSpPr>
              <a:spLocks noChangeArrowheads="1"/>
            </p:cNvSpPr>
            <p:nvPr/>
          </p:nvSpPr>
          <p:spPr bwMode="auto">
            <a:xfrm>
              <a:off x="0" y="619227"/>
              <a:ext cx="2772000" cy="3199556"/>
            </a:xfrm>
            <a:prstGeom prst="rect">
              <a:avLst/>
            </a:prstGeom>
            <a:solidFill>
              <a:srgbClr val="DCDFE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2400" dirty="0" smtClean="0">
                  <a:solidFill>
                    <a:srgbClr val="132F55"/>
                  </a:solidFill>
                </a:rPr>
                <a:t>         以管理员的身份提出需求并拟定好设计方案，发现过程中的问题并提出。</a:t>
              </a:r>
            </a:p>
          </p:txBody>
        </p:sp>
        <p:grpSp>
          <p:nvGrpSpPr>
            <p:cNvPr id="7181" name="组合 39"/>
            <p:cNvGrpSpPr>
              <a:grpSpLocks/>
            </p:cNvGrpSpPr>
            <p:nvPr/>
          </p:nvGrpSpPr>
          <p:grpSpPr bwMode="auto">
            <a:xfrm>
              <a:off x="0" y="1"/>
              <a:ext cx="2772000" cy="569478"/>
              <a:chOff x="0" y="1"/>
              <a:chExt cx="2772000" cy="569478"/>
            </a:xfrm>
          </p:grpSpPr>
          <p:sp>
            <p:nvSpPr>
              <p:cNvPr id="7185" name="矩形 19"/>
              <p:cNvSpPr>
                <a:spLocks noChangeArrowheads="1"/>
              </p:cNvSpPr>
              <p:nvPr/>
            </p:nvSpPr>
            <p:spPr bwMode="auto">
              <a:xfrm>
                <a:off x="0" y="1"/>
                <a:ext cx="2772000" cy="569478"/>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文本框 27"/>
              <p:cNvSpPr txBox="1">
                <a:spLocks noChangeArrowheads="1"/>
              </p:cNvSpPr>
              <p:nvPr/>
            </p:nvSpPr>
            <p:spPr bwMode="auto">
              <a:xfrm>
                <a:off x="71121" y="134430"/>
                <a:ext cx="2629757" cy="38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dirty="0" smtClean="0">
                    <a:solidFill>
                      <a:srgbClr val="132F55"/>
                    </a:solidFill>
                    <a:latin typeface="Arial" panose="020B0604020202020204" pitchFamily="34" charset="0"/>
                    <a:cs typeface="Arial" panose="020B0604020202020204" pitchFamily="34" charset="0"/>
                  </a:rPr>
                  <a:t>管理员代表</a:t>
                </a:r>
                <a:endParaRPr lang="zh-CN" altLang="en-US" sz="2400" dirty="0">
                  <a:solidFill>
                    <a:srgbClr val="132F55"/>
                  </a:solidFill>
                  <a:latin typeface="Arial" panose="020B0604020202020204" pitchFamily="34" charset="0"/>
                  <a:cs typeface="Arial" panose="020B0604020202020204" pitchFamily="34" charset="0"/>
                </a:endParaRPr>
              </a:p>
            </p:txBody>
          </p:sp>
        </p:grpSp>
      </p:grpSp>
      <p:sp>
        <p:nvSpPr>
          <p:cNvPr id="28"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9"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31061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12" presetClass="entr" presetSubtype="8" fill="hold" nodeType="after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par>
                          <p:cTn id="19" fill="hold">
                            <p:stCondLst>
                              <p:cond delay="1750"/>
                            </p:stCondLst>
                            <p:childTnLst>
                              <p:par>
                                <p:cTn id="20" presetID="12" presetClass="entr" presetSubtype="8"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ppt_x</p:attrName>
                                        </p:attrNameLst>
                                      </p:cBhvr>
                                      <p:tavLst>
                                        <p:tav tm="0">
                                          <p:val>
                                            <p:strVal val="#ppt_x-#ppt_w*1.125000"/>
                                          </p:val>
                                        </p:tav>
                                        <p:tav tm="100000">
                                          <p:val>
                                            <p:strVal val="#ppt_x"/>
                                          </p:val>
                                        </p:tav>
                                      </p:tavLst>
                                    </p:anim>
                                    <p:animEffect transition="in" filter="wipe(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9" name="任意多边形 9"/>
          <p:cNvSpPr>
            <a:spLocks/>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 name="T21" fmla="*/ 0 w 619265"/>
              <a:gd name="T22" fmla="*/ 0 h 630260"/>
              <a:gd name="T23" fmla="*/ 619265 w 619265"/>
              <a:gd name="T24" fmla="*/ 630260 h 6302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400" b="1">
                <a:solidFill>
                  <a:srgbClr val="132F55"/>
                </a:solidFill>
                <a:latin typeface="华文细黑" panose="02010600040101010101" pitchFamily="2" charset="-122"/>
                <a:ea typeface="华文细黑" panose="02010600040101010101" pitchFamily="2" charset="-122"/>
              </a:rPr>
              <a:t>01</a:t>
            </a:r>
            <a:endParaRPr lang="zh-CN" altLang="en-US" sz="2400" b="1">
              <a:solidFill>
                <a:srgbClr val="132F55"/>
              </a:solidFill>
              <a:latin typeface="华文细黑" panose="02010600040101010101" pitchFamily="2" charset="-122"/>
              <a:ea typeface="华文细黑" panose="02010600040101010101"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headEnd/>
            <a:tailEnd/>
          </a:ln>
          <a:extLst>
            <a:ext uri="{909E8E84-426E-40DD-AFC4-6F175D3DCCD1}">
              <a14:hiddenFill xmlns:a14="http://schemas.microsoft.com/office/drawing/2010/main">
                <a:noFill/>
              </a14:hiddenFill>
            </a:ext>
          </a:extLst>
        </p:spPr>
      </p:cxnSp>
      <p:sp>
        <p:nvSpPr>
          <p:cNvPr id="10248" name="矩形 2"/>
          <p:cNvSpPr>
            <a:spLocks noChangeArrowheads="1"/>
          </p:cNvSpPr>
          <p:nvPr/>
        </p:nvSpPr>
        <p:spPr bwMode="auto">
          <a:xfrm>
            <a:off x="407988" y="1196975"/>
            <a:ext cx="2441575" cy="223202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9" name="矩形 10"/>
          <p:cNvSpPr>
            <a:spLocks noChangeArrowheads="1"/>
          </p:cNvSpPr>
          <p:nvPr/>
        </p:nvSpPr>
        <p:spPr bwMode="auto">
          <a:xfrm>
            <a:off x="407988" y="4257675"/>
            <a:ext cx="2441575" cy="2232025"/>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0" name="矩形 13"/>
          <p:cNvSpPr>
            <a:spLocks noChangeArrowheads="1"/>
          </p:cNvSpPr>
          <p:nvPr/>
        </p:nvSpPr>
        <p:spPr bwMode="auto">
          <a:xfrm>
            <a:off x="6259513" y="1196975"/>
            <a:ext cx="2443162" cy="2232025"/>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1" name="矩形 16"/>
          <p:cNvSpPr>
            <a:spLocks noChangeArrowheads="1"/>
          </p:cNvSpPr>
          <p:nvPr/>
        </p:nvSpPr>
        <p:spPr bwMode="auto">
          <a:xfrm>
            <a:off x="6259513" y="4257675"/>
            <a:ext cx="2443162" cy="2232025"/>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52" name="文本框 3"/>
          <p:cNvSpPr txBox="1">
            <a:spLocks noChangeArrowheads="1"/>
          </p:cNvSpPr>
          <p:nvPr/>
        </p:nvSpPr>
        <p:spPr bwMode="auto">
          <a:xfrm>
            <a:off x="2849563" y="11969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杨枨老师</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253" name="任意多边形 17"/>
          <p:cNvSpPr>
            <a:spLocks/>
          </p:cNvSpPr>
          <p:nvPr/>
        </p:nvSpPr>
        <p:spPr bwMode="auto">
          <a:xfrm>
            <a:off x="2980056" y="1656326"/>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54" name="文本框 4"/>
          <p:cNvSpPr txBox="1">
            <a:spLocks noChangeArrowheads="1"/>
          </p:cNvSpPr>
          <p:nvPr/>
        </p:nvSpPr>
        <p:spPr bwMode="auto">
          <a:xfrm>
            <a:off x="3189288" y="1600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cs typeface="Arial" panose="020B0604020202020204" pitchFamily="34" charset="0"/>
              </a:rPr>
              <a:t>教师用户代表</a:t>
            </a:r>
            <a:endParaRPr lang="zh-CN" altLang="en-US" sz="1600" dirty="0">
              <a:solidFill>
                <a:schemeClr val="bg1"/>
              </a:solidFill>
              <a:latin typeface="Arial" panose="020B0604020202020204" pitchFamily="34" charset="0"/>
              <a:cs typeface="Arial" panose="020B0604020202020204" pitchFamily="34" charset="0"/>
            </a:endParaRPr>
          </a:p>
        </p:txBody>
      </p:sp>
      <p:grpSp>
        <p:nvGrpSpPr>
          <p:cNvPr id="2" name="组合 123"/>
          <p:cNvGrpSpPr>
            <a:grpSpLocks/>
          </p:cNvGrpSpPr>
          <p:nvPr/>
        </p:nvGrpSpPr>
        <p:grpSpPr bwMode="auto">
          <a:xfrm>
            <a:off x="2952750" y="2273011"/>
            <a:ext cx="269875" cy="691416"/>
            <a:chOff x="0" y="421260"/>
            <a:chExt cx="269890" cy="691151"/>
          </a:xfrm>
        </p:grpSpPr>
        <p:grpSp>
          <p:nvGrpSpPr>
            <p:cNvPr id="9312" name="组合 29"/>
            <p:cNvGrpSpPr>
              <a:grpSpLocks/>
            </p:cNvGrpSpPr>
            <p:nvPr/>
          </p:nvGrpSpPr>
          <p:grpSpPr bwMode="auto">
            <a:xfrm>
              <a:off x="0" y="421260"/>
              <a:ext cx="269890" cy="269890"/>
              <a:chOff x="0" y="0"/>
              <a:chExt cx="269890" cy="269890"/>
            </a:xfrm>
          </p:grpSpPr>
          <p:sp>
            <p:nvSpPr>
              <p:cNvPr id="9316" name="圆角矩形 26"/>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317"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313" name="组合 30"/>
            <p:cNvGrpSpPr>
              <a:grpSpLocks/>
            </p:cNvGrpSpPr>
            <p:nvPr/>
          </p:nvGrpSpPr>
          <p:grpSpPr bwMode="auto">
            <a:xfrm>
              <a:off x="0" y="842521"/>
              <a:ext cx="269890" cy="269890"/>
              <a:chOff x="0" y="0"/>
              <a:chExt cx="269890" cy="269890"/>
            </a:xfrm>
          </p:grpSpPr>
          <p:sp>
            <p:nvSpPr>
              <p:cNvPr id="9314" name="圆角矩形 2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315" name="组合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组合 127"/>
          <p:cNvGrpSpPr>
            <a:grpSpLocks/>
          </p:cNvGrpSpPr>
          <p:nvPr/>
        </p:nvGrpSpPr>
        <p:grpSpPr bwMode="auto">
          <a:xfrm>
            <a:off x="3324225" y="2324099"/>
            <a:ext cx="2519363" cy="597465"/>
            <a:chOff x="0" y="410848"/>
            <a:chExt cx="2435179" cy="597830"/>
          </a:xfrm>
        </p:grpSpPr>
        <p:grpSp>
          <p:nvGrpSpPr>
            <p:cNvPr id="9303" name="组合 34"/>
            <p:cNvGrpSpPr>
              <a:grpSpLocks/>
            </p:cNvGrpSpPr>
            <p:nvPr/>
          </p:nvGrpSpPr>
          <p:grpSpPr bwMode="auto">
            <a:xfrm>
              <a:off x="0" y="410848"/>
              <a:ext cx="2435179" cy="176886"/>
              <a:chOff x="-3" y="-9347"/>
              <a:chExt cx="2330453" cy="176886"/>
            </a:xfrm>
          </p:grpSpPr>
          <p:sp>
            <p:nvSpPr>
              <p:cNvPr id="9307" name="圆角矩形 35"/>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308" name="圆角矩形 36"/>
              <p:cNvSpPr>
                <a:spLocks noChangeArrowheads="1"/>
              </p:cNvSpPr>
              <p:nvPr/>
            </p:nvSpPr>
            <p:spPr bwMode="auto">
              <a:xfrm>
                <a:off x="-3" y="-9347"/>
                <a:ext cx="2330453" cy="176886"/>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304" name="组合 37"/>
            <p:cNvGrpSpPr>
              <a:grpSpLocks/>
            </p:cNvGrpSpPr>
            <p:nvPr/>
          </p:nvGrpSpPr>
          <p:grpSpPr bwMode="auto">
            <a:xfrm>
              <a:off x="0" y="839157"/>
              <a:ext cx="2435179" cy="169521"/>
              <a:chOff x="-3" y="-1232"/>
              <a:chExt cx="2330453" cy="169521"/>
            </a:xfrm>
          </p:grpSpPr>
          <p:sp>
            <p:nvSpPr>
              <p:cNvPr id="9305" name="圆角矩形 38"/>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306" name="圆角矩形 39"/>
              <p:cNvSpPr>
                <a:spLocks noChangeArrowheads="1"/>
              </p:cNvSpPr>
              <p:nvPr/>
            </p:nvSpPr>
            <p:spPr bwMode="auto">
              <a:xfrm>
                <a:off x="-3" y="-1232"/>
                <a:ext cx="1244544" cy="16952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275" name="文本框 42"/>
          <p:cNvSpPr txBox="1">
            <a:spLocks noChangeArrowheads="1"/>
          </p:cNvSpPr>
          <p:nvPr/>
        </p:nvSpPr>
        <p:spPr bwMode="auto">
          <a:xfrm>
            <a:off x="2849563" y="4257675"/>
            <a:ext cx="2682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蒋家俊</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276" name="任意多边形 43"/>
          <p:cNvSpPr>
            <a:spLocks/>
          </p:cNvSpPr>
          <p:nvPr/>
        </p:nvSpPr>
        <p:spPr bwMode="auto">
          <a:xfrm>
            <a:off x="2971439" y="4730251"/>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77" name="文本框 44"/>
          <p:cNvSpPr txBox="1">
            <a:spLocks noChangeArrowheads="1"/>
          </p:cNvSpPr>
          <p:nvPr/>
        </p:nvSpPr>
        <p:spPr bwMode="auto">
          <a:xfrm>
            <a:off x="3189288"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cs typeface="Arial" panose="020B0604020202020204" pitchFamily="34" charset="0"/>
              </a:rPr>
              <a:t>学生用户代表</a:t>
            </a:r>
            <a:endParaRPr lang="zh-CN" altLang="en-US" sz="1600" dirty="0">
              <a:solidFill>
                <a:schemeClr val="bg1"/>
              </a:solidFill>
              <a:latin typeface="Arial" panose="020B0604020202020204" pitchFamily="34" charset="0"/>
              <a:cs typeface="Arial" panose="020B0604020202020204" pitchFamily="34" charset="0"/>
            </a:endParaRPr>
          </a:p>
        </p:txBody>
      </p:sp>
      <p:grpSp>
        <p:nvGrpSpPr>
          <p:cNvPr id="10" name="组合 125"/>
          <p:cNvGrpSpPr>
            <a:grpSpLocks/>
          </p:cNvGrpSpPr>
          <p:nvPr/>
        </p:nvGrpSpPr>
        <p:grpSpPr bwMode="auto">
          <a:xfrm>
            <a:off x="2952750" y="5333711"/>
            <a:ext cx="269875" cy="691416"/>
            <a:chOff x="0" y="421260"/>
            <a:chExt cx="269890" cy="691151"/>
          </a:xfrm>
        </p:grpSpPr>
        <p:grpSp>
          <p:nvGrpSpPr>
            <p:cNvPr id="9294" name="组合 46"/>
            <p:cNvGrpSpPr>
              <a:grpSpLocks/>
            </p:cNvGrpSpPr>
            <p:nvPr/>
          </p:nvGrpSpPr>
          <p:grpSpPr bwMode="auto">
            <a:xfrm>
              <a:off x="0" y="421260"/>
              <a:ext cx="269890" cy="269890"/>
              <a:chOff x="0" y="0"/>
              <a:chExt cx="269890" cy="269890"/>
            </a:xfrm>
          </p:grpSpPr>
          <p:sp>
            <p:nvSpPr>
              <p:cNvPr id="9298" name="圆角矩形 63"/>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99"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95" name="组合 47"/>
            <p:cNvGrpSpPr>
              <a:grpSpLocks/>
            </p:cNvGrpSpPr>
            <p:nvPr/>
          </p:nvGrpSpPr>
          <p:grpSpPr bwMode="auto">
            <a:xfrm>
              <a:off x="0" y="842521"/>
              <a:ext cx="269890" cy="269890"/>
              <a:chOff x="0" y="0"/>
              <a:chExt cx="269890" cy="269890"/>
            </a:xfrm>
          </p:grpSpPr>
          <p:sp>
            <p:nvSpPr>
              <p:cNvPr id="9296" name="圆角矩形 57"/>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297" name="组合 5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4" name="组合 129"/>
          <p:cNvGrpSpPr>
            <a:grpSpLocks/>
          </p:cNvGrpSpPr>
          <p:nvPr/>
        </p:nvGrpSpPr>
        <p:grpSpPr bwMode="auto">
          <a:xfrm>
            <a:off x="3324225" y="5394889"/>
            <a:ext cx="2435225" cy="587375"/>
            <a:chOff x="0" y="420944"/>
            <a:chExt cx="2435176" cy="587734"/>
          </a:xfrm>
        </p:grpSpPr>
        <p:grpSp>
          <p:nvGrpSpPr>
            <p:cNvPr id="9285" name="组合 49"/>
            <p:cNvGrpSpPr>
              <a:grpSpLocks/>
            </p:cNvGrpSpPr>
            <p:nvPr/>
          </p:nvGrpSpPr>
          <p:grpSpPr bwMode="auto">
            <a:xfrm>
              <a:off x="0" y="420944"/>
              <a:ext cx="2435176" cy="166790"/>
              <a:chOff x="0" y="749"/>
              <a:chExt cx="2330450" cy="166790"/>
            </a:xfrm>
          </p:grpSpPr>
          <p:sp>
            <p:nvSpPr>
              <p:cNvPr id="9289" name="圆角矩形 53"/>
              <p:cNvSpPr>
                <a:spLocks noChangeArrowheads="1"/>
              </p:cNvSpPr>
              <p:nvPr/>
            </p:nvSpPr>
            <p:spPr bwMode="auto">
              <a:xfrm>
                <a:off x="0" y="749"/>
                <a:ext cx="2330450"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90" name="圆角矩形 54"/>
              <p:cNvSpPr>
                <a:spLocks noChangeArrowheads="1"/>
              </p:cNvSpPr>
              <p:nvPr/>
            </p:nvSpPr>
            <p:spPr bwMode="auto">
              <a:xfrm>
                <a:off x="0" y="749"/>
                <a:ext cx="1516160" cy="166790"/>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286" name="组合 50"/>
            <p:cNvGrpSpPr>
              <a:grpSpLocks/>
            </p:cNvGrpSpPr>
            <p:nvPr/>
          </p:nvGrpSpPr>
          <p:grpSpPr bwMode="auto">
            <a:xfrm>
              <a:off x="0" y="838649"/>
              <a:ext cx="2435176" cy="170029"/>
              <a:chOff x="0" y="-1740"/>
              <a:chExt cx="2330450" cy="170029"/>
            </a:xfrm>
          </p:grpSpPr>
          <p:sp>
            <p:nvSpPr>
              <p:cNvPr id="9287" name="圆角矩形 51"/>
              <p:cNvSpPr>
                <a:spLocks noChangeArrowheads="1"/>
              </p:cNvSpPr>
              <p:nvPr/>
            </p:nvSpPr>
            <p:spPr bwMode="auto">
              <a:xfrm>
                <a:off x="0" y="-89"/>
                <a:ext cx="2330450"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88" name="圆角矩形 52"/>
              <p:cNvSpPr>
                <a:spLocks noChangeArrowheads="1"/>
              </p:cNvSpPr>
              <p:nvPr/>
            </p:nvSpPr>
            <p:spPr bwMode="auto">
              <a:xfrm>
                <a:off x="0" y="-1740"/>
                <a:ext cx="2330450"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298" name="文本框 68"/>
          <p:cNvSpPr txBox="1">
            <a:spLocks noChangeArrowheads="1"/>
          </p:cNvSpPr>
          <p:nvPr/>
        </p:nvSpPr>
        <p:spPr bwMode="auto">
          <a:xfrm>
            <a:off x="8702675" y="11969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李泽龙学长</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299" name="任意多边形 69"/>
          <p:cNvSpPr>
            <a:spLocks/>
          </p:cNvSpPr>
          <p:nvPr/>
        </p:nvSpPr>
        <p:spPr bwMode="auto">
          <a:xfrm>
            <a:off x="8821642" y="164782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00" name="文本框 70"/>
          <p:cNvSpPr txBox="1">
            <a:spLocks noChangeArrowheads="1"/>
          </p:cNvSpPr>
          <p:nvPr/>
        </p:nvSpPr>
        <p:spPr bwMode="auto">
          <a:xfrm>
            <a:off x="9042400" y="16002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cs typeface="Arial" panose="020B0604020202020204" pitchFamily="34" charset="0"/>
              </a:rPr>
              <a:t>管理员用户代表</a:t>
            </a:r>
            <a:endParaRPr lang="zh-CN" altLang="en-US" sz="1600" dirty="0">
              <a:solidFill>
                <a:schemeClr val="bg1"/>
              </a:solidFill>
              <a:latin typeface="Arial" panose="020B0604020202020204" pitchFamily="34" charset="0"/>
              <a:cs typeface="Arial" panose="020B0604020202020204" pitchFamily="34" charset="0"/>
            </a:endParaRPr>
          </a:p>
        </p:txBody>
      </p:sp>
      <p:grpSp>
        <p:nvGrpSpPr>
          <p:cNvPr id="18" name="组合 124"/>
          <p:cNvGrpSpPr>
            <a:grpSpLocks/>
          </p:cNvGrpSpPr>
          <p:nvPr/>
        </p:nvGrpSpPr>
        <p:grpSpPr bwMode="auto">
          <a:xfrm>
            <a:off x="8804275" y="2273011"/>
            <a:ext cx="269875" cy="691416"/>
            <a:chOff x="0" y="421260"/>
            <a:chExt cx="269890" cy="691151"/>
          </a:xfrm>
        </p:grpSpPr>
        <p:grpSp>
          <p:nvGrpSpPr>
            <p:cNvPr id="9276" name="组合 72"/>
            <p:cNvGrpSpPr>
              <a:grpSpLocks/>
            </p:cNvGrpSpPr>
            <p:nvPr/>
          </p:nvGrpSpPr>
          <p:grpSpPr bwMode="auto">
            <a:xfrm>
              <a:off x="0" y="421260"/>
              <a:ext cx="269890" cy="269890"/>
              <a:chOff x="0" y="0"/>
              <a:chExt cx="269890" cy="269890"/>
            </a:xfrm>
          </p:grpSpPr>
          <p:sp>
            <p:nvSpPr>
              <p:cNvPr id="9280" name="圆角矩形 89"/>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81"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77" name="组合 73"/>
            <p:cNvGrpSpPr>
              <a:grpSpLocks/>
            </p:cNvGrpSpPr>
            <p:nvPr/>
          </p:nvGrpSpPr>
          <p:grpSpPr bwMode="auto">
            <a:xfrm>
              <a:off x="0" y="842521"/>
              <a:ext cx="269890" cy="269890"/>
              <a:chOff x="0" y="0"/>
              <a:chExt cx="269890" cy="269890"/>
            </a:xfrm>
          </p:grpSpPr>
          <p:sp>
            <p:nvSpPr>
              <p:cNvPr id="9278" name="圆角矩形 83"/>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279" name="组合 8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2" name="组合 128"/>
          <p:cNvGrpSpPr>
            <a:grpSpLocks/>
          </p:cNvGrpSpPr>
          <p:nvPr/>
        </p:nvGrpSpPr>
        <p:grpSpPr bwMode="auto">
          <a:xfrm>
            <a:off x="9175750" y="2324099"/>
            <a:ext cx="2435225" cy="597465"/>
            <a:chOff x="0" y="410848"/>
            <a:chExt cx="2435179" cy="597830"/>
          </a:xfrm>
        </p:grpSpPr>
        <p:grpSp>
          <p:nvGrpSpPr>
            <p:cNvPr id="9267" name="组合 75"/>
            <p:cNvGrpSpPr>
              <a:grpSpLocks/>
            </p:cNvGrpSpPr>
            <p:nvPr/>
          </p:nvGrpSpPr>
          <p:grpSpPr bwMode="auto">
            <a:xfrm>
              <a:off x="0" y="410848"/>
              <a:ext cx="2435179" cy="176887"/>
              <a:chOff x="-3" y="-9347"/>
              <a:chExt cx="2330453" cy="176887"/>
            </a:xfrm>
          </p:grpSpPr>
          <p:sp>
            <p:nvSpPr>
              <p:cNvPr id="9271" name="圆角矩形 79"/>
              <p:cNvSpPr>
                <a:spLocks noChangeArrowheads="1"/>
              </p:cNvSpPr>
              <p:nvPr/>
            </p:nvSpPr>
            <p:spPr bwMode="auto">
              <a:xfrm>
                <a:off x="-3"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72" name="圆角矩形 80"/>
              <p:cNvSpPr>
                <a:spLocks noChangeArrowheads="1"/>
              </p:cNvSpPr>
              <p:nvPr/>
            </p:nvSpPr>
            <p:spPr bwMode="auto">
              <a:xfrm>
                <a:off x="-3" y="-9347"/>
                <a:ext cx="2049393" cy="176887"/>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268" name="组合 76"/>
            <p:cNvGrpSpPr>
              <a:grpSpLocks/>
            </p:cNvGrpSpPr>
            <p:nvPr/>
          </p:nvGrpSpPr>
          <p:grpSpPr bwMode="auto">
            <a:xfrm>
              <a:off x="0" y="840389"/>
              <a:ext cx="2435179" cy="168289"/>
              <a:chOff x="0" y="0"/>
              <a:chExt cx="2330453" cy="168289"/>
            </a:xfrm>
          </p:grpSpPr>
          <p:sp>
            <p:nvSpPr>
              <p:cNvPr id="9269" name="圆角矩形 77"/>
              <p:cNvSpPr>
                <a:spLocks noChangeArrowheads="1"/>
              </p:cNvSpPr>
              <p:nvPr/>
            </p:nvSpPr>
            <p:spPr bwMode="auto">
              <a:xfrm>
                <a:off x="0"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70" name="圆角矩形 78"/>
              <p:cNvSpPr>
                <a:spLocks noChangeArrowheads="1"/>
              </p:cNvSpPr>
              <p:nvPr/>
            </p:nvSpPr>
            <p:spPr bwMode="auto">
              <a:xfrm>
                <a:off x="0" y="-89"/>
                <a:ext cx="1791137" cy="168378"/>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321" name="文本框 94"/>
          <p:cNvSpPr txBox="1">
            <a:spLocks noChangeArrowheads="1"/>
          </p:cNvSpPr>
          <p:nvPr/>
        </p:nvSpPr>
        <p:spPr bwMode="auto">
          <a:xfrm>
            <a:off x="8702675" y="4257675"/>
            <a:ext cx="2681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solidFill>
                  <a:schemeClr val="bg1"/>
                </a:solidFill>
                <a:latin typeface="Arial" panose="020B0604020202020204" pitchFamily="34" charset="0"/>
                <a:cs typeface="Arial" panose="020B0604020202020204" pitchFamily="34" charset="0"/>
              </a:rPr>
              <a:t>陈佳佳</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10322" name="任意多边形 95"/>
          <p:cNvSpPr>
            <a:spLocks/>
          </p:cNvSpPr>
          <p:nvPr/>
        </p:nvSpPr>
        <p:spPr bwMode="auto">
          <a:xfrm>
            <a:off x="8804275" y="4735535"/>
            <a:ext cx="201613" cy="201613"/>
          </a:xfrm>
          <a:custGeom>
            <a:avLst/>
            <a:gdLst>
              <a:gd name="T0" fmla="*/ 76805 w 406684"/>
              <a:gd name="T1" fmla="*/ 63153 h 406684"/>
              <a:gd name="T2" fmla="*/ 76805 w 406684"/>
              <a:gd name="T3" fmla="*/ 143427 h 406684"/>
              <a:gd name="T4" fmla="*/ 146007 w 406684"/>
              <a:gd name="T5" fmla="*/ 103290 h 406684"/>
              <a:gd name="T6" fmla="*/ 76805 w 406684"/>
              <a:gd name="T7" fmla="*/ 63153 h 406684"/>
              <a:gd name="T8" fmla="*/ 100807 w 406684"/>
              <a:gd name="T9" fmla="*/ 0 h 406684"/>
              <a:gd name="T10" fmla="*/ 201613 w 406684"/>
              <a:gd name="T11" fmla="*/ 100807 h 406684"/>
              <a:gd name="T12" fmla="*/ 100807 w 406684"/>
              <a:gd name="T13" fmla="*/ 201613 h 406684"/>
              <a:gd name="T14" fmla="*/ 0 w 406684"/>
              <a:gd name="T15" fmla="*/ 100807 h 406684"/>
              <a:gd name="T16" fmla="*/ 1008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6684"/>
              <a:gd name="T28" fmla="*/ 0 h 406684"/>
              <a:gd name="T29" fmla="*/ 406684 w 406684"/>
              <a:gd name="T30" fmla="*/ 406684 h 4066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23" name="文本框 96"/>
          <p:cNvSpPr txBox="1">
            <a:spLocks noChangeArrowheads="1"/>
          </p:cNvSpPr>
          <p:nvPr/>
        </p:nvSpPr>
        <p:spPr bwMode="auto">
          <a:xfrm>
            <a:off x="9042400" y="4660900"/>
            <a:ext cx="2654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dirty="0" smtClean="0">
                <a:solidFill>
                  <a:schemeClr val="bg1"/>
                </a:solidFill>
                <a:latin typeface="Arial" panose="020B0604020202020204" pitchFamily="34" charset="0"/>
                <a:cs typeface="Arial" panose="020B0604020202020204" pitchFamily="34" charset="0"/>
              </a:rPr>
              <a:t>游客用户代表</a:t>
            </a:r>
            <a:endParaRPr lang="zh-CN" altLang="en-US" sz="1600" dirty="0">
              <a:solidFill>
                <a:schemeClr val="bg1"/>
              </a:solidFill>
              <a:latin typeface="Arial" panose="020B0604020202020204" pitchFamily="34" charset="0"/>
              <a:cs typeface="Arial" panose="020B0604020202020204" pitchFamily="34" charset="0"/>
            </a:endParaRPr>
          </a:p>
        </p:txBody>
      </p:sp>
      <p:grpSp>
        <p:nvGrpSpPr>
          <p:cNvPr id="26" name="组合 126"/>
          <p:cNvGrpSpPr>
            <a:grpSpLocks/>
          </p:cNvGrpSpPr>
          <p:nvPr/>
        </p:nvGrpSpPr>
        <p:grpSpPr bwMode="auto">
          <a:xfrm>
            <a:off x="8804275" y="5333711"/>
            <a:ext cx="269875" cy="691416"/>
            <a:chOff x="0" y="421260"/>
            <a:chExt cx="269890" cy="691151"/>
          </a:xfrm>
        </p:grpSpPr>
        <p:grpSp>
          <p:nvGrpSpPr>
            <p:cNvPr id="9258" name="组合 98"/>
            <p:cNvGrpSpPr>
              <a:grpSpLocks/>
            </p:cNvGrpSpPr>
            <p:nvPr/>
          </p:nvGrpSpPr>
          <p:grpSpPr bwMode="auto">
            <a:xfrm>
              <a:off x="0" y="421260"/>
              <a:ext cx="269890" cy="269890"/>
              <a:chOff x="0" y="0"/>
              <a:chExt cx="269890" cy="269890"/>
            </a:xfrm>
          </p:grpSpPr>
          <p:sp>
            <p:nvSpPr>
              <p:cNvPr id="9262" name="圆角矩形 115"/>
              <p:cNvSpPr>
                <a:spLocks noChangeArrowheads="1"/>
              </p:cNvSpPr>
              <p:nvPr/>
            </p:nvSpPr>
            <p:spPr bwMode="auto">
              <a:xfrm>
                <a:off x="0" y="-734"/>
                <a:ext cx="269890" cy="271357"/>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63" name="Freeform 6"/>
              <p:cNvSpPr>
                <a:spLocks noEditPoints="1"/>
              </p:cNvSpPr>
              <p:nvPr/>
            </p:nvSpPr>
            <p:spPr bwMode="auto">
              <a:xfrm>
                <a:off x="15209" y="51069"/>
                <a:ext cx="239470" cy="167751"/>
              </a:xfrm>
              <a:custGeom>
                <a:avLst/>
                <a:gdLst>
                  <a:gd name="T0" fmla="*/ 187337 w 1254"/>
                  <a:gd name="T1" fmla="*/ 2106 h 876"/>
                  <a:gd name="T2" fmla="*/ 145897 w 1254"/>
                  <a:gd name="T3" fmla="*/ 21831 h 876"/>
                  <a:gd name="T4" fmla="*/ 144560 w 1254"/>
                  <a:gd name="T5" fmla="*/ 29107 h 876"/>
                  <a:gd name="T6" fmla="*/ 126037 w 1254"/>
                  <a:gd name="T7" fmla="*/ 34469 h 876"/>
                  <a:gd name="T8" fmla="*/ 120117 w 1254"/>
                  <a:gd name="T9" fmla="*/ 42321 h 876"/>
                  <a:gd name="T10" fmla="*/ 114197 w 1254"/>
                  <a:gd name="T11" fmla="*/ 34469 h 876"/>
                  <a:gd name="T12" fmla="*/ 94910 w 1254"/>
                  <a:gd name="T13" fmla="*/ 30065 h 876"/>
                  <a:gd name="T14" fmla="*/ 93573 w 1254"/>
                  <a:gd name="T15" fmla="*/ 22788 h 876"/>
                  <a:gd name="T16" fmla="*/ 52133 w 1254"/>
                  <a:gd name="T17" fmla="*/ 3064 h 876"/>
                  <a:gd name="T18" fmla="*/ 1528 w 1254"/>
                  <a:gd name="T19" fmla="*/ 70088 h 876"/>
                  <a:gd name="T20" fmla="*/ 32273 w 1254"/>
                  <a:gd name="T21" fmla="*/ 102259 h 876"/>
                  <a:gd name="T22" fmla="*/ 35901 w 1254"/>
                  <a:gd name="T23" fmla="*/ 100536 h 876"/>
                  <a:gd name="T24" fmla="*/ 86125 w 1254"/>
                  <a:gd name="T25" fmla="*/ 137686 h 876"/>
                  <a:gd name="T26" fmla="*/ 133294 w 1254"/>
                  <a:gd name="T27" fmla="*/ 167751 h 876"/>
                  <a:gd name="T28" fmla="*/ 187909 w 1254"/>
                  <a:gd name="T29" fmla="*/ 127920 h 876"/>
                  <a:gd name="T30" fmla="*/ 188291 w 1254"/>
                  <a:gd name="T31" fmla="*/ 124281 h 876"/>
                  <a:gd name="T32" fmla="*/ 201850 w 1254"/>
                  <a:gd name="T33" fmla="*/ 97663 h 876"/>
                  <a:gd name="T34" fmla="*/ 207197 w 1254"/>
                  <a:gd name="T35" fmla="*/ 101302 h 876"/>
                  <a:gd name="T36" fmla="*/ 210825 w 1254"/>
                  <a:gd name="T37" fmla="*/ 99770 h 876"/>
                  <a:gd name="T38" fmla="*/ 237942 w 1254"/>
                  <a:gd name="T39" fmla="*/ 62811 h 876"/>
                  <a:gd name="T40" fmla="*/ 11649 w 1254"/>
                  <a:gd name="T41" fmla="*/ 66641 h 876"/>
                  <a:gd name="T42" fmla="*/ 83643 w 1254"/>
                  <a:gd name="T43" fmla="*/ 28150 h 876"/>
                  <a:gd name="T44" fmla="*/ 174733 w 1254"/>
                  <a:gd name="T45" fmla="*/ 131750 h 876"/>
                  <a:gd name="T46" fmla="*/ 134248 w 1254"/>
                  <a:gd name="T47" fmla="*/ 102451 h 876"/>
                  <a:gd name="T48" fmla="*/ 159838 w 1254"/>
                  <a:gd name="T49" fmla="*/ 142665 h 876"/>
                  <a:gd name="T50" fmla="*/ 124509 w 1254"/>
                  <a:gd name="T51" fmla="*/ 117962 h 876"/>
                  <a:gd name="T52" fmla="*/ 144942 w 1254"/>
                  <a:gd name="T53" fmla="*/ 153772 h 876"/>
                  <a:gd name="T54" fmla="*/ 114006 w 1254"/>
                  <a:gd name="T55" fmla="*/ 133090 h 876"/>
                  <a:gd name="T56" fmla="*/ 133294 w 1254"/>
                  <a:gd name="T57" fmla="*/ 162389 h 876"/>
                  <a:gd name="T58" fmla="*/ 41439 w 1254"/>
                  <a:gd name="T59" fmla="*/ 93833 h 876"/>
                  <a:gd name="T60" fmla="*/ 112287 w 1254"/>
                  <a:gd name="T61" fmla="*/ 39065 h 876"/>
                  <a:gd name="T62" fmla="*/ 112860 w 1254"/>
                  <a:gd name="T63" fmla="*/ 53811 h 876"/>
                  <a:gd name="T64" fmla="*/ 96246 w 1254"/>
                  <a:gd name="T65" fmla="*/ 81578 h 876"/>
                  <a:gd name="T66" fmla="*/ 109805 w 1254"/>
                  <a:gd name="T67" fmla="*/ 92684 h 876"/>
                  <a:gd name="T68" fmla="*/ 131193 w 1254"/>
                  <a:gd name="T69" fmla="*/ 68939 h 876"/>
                  <a:gd name="T70" fmla="*/ 174924 w 1254"/>
                  <a:gd name="T71" fmla="*/ 117196 h 876"/>
                  <a:gd name="T72" fmla="*/ 182944 w 1254"/>
                  <a:gd name="T73" fmla="*/ 125622 h 876"/>
                  <a:gd name="T74" fmla="*/ 176834 w 1254"/>
                  <a:gd name="T75" fmla="*/ 112217 h 876"/>
                  <a:gd name="T76" fmla="*/ 133484 w 1254"/>
                  <a:gd name="T77" fmla="*/ 63577 h 876"/>
                  <a:gd name="T78" fmla="*/ 131575 w 1254"/>
                  <a:gd name="T79" fmla="*/ 62428 h 876"/>
                  <a:gd name="T80" fmla="*/ 109423 w 1254"/>
                  <a:gd name="T81" fmla="*/ 86939 h 876"/>
                  <a:gd name="T82" fmla="*/ 116871 w 1254"/>
                  <a:gd name="T83" fmla="*/ 56491 h 876"/>
                  <a:gd name="T84" fmla="*/ 149716 w 1254"/>
                  <a:gd name="T85" fmla="*/ 35235 h 876"/>
                  <a:gd name="T86" fmla="*/ 176834 w 1254"/>
                  <a:gd name="T87" fmla="*/ 112217 h 876"/>
                  <a:gd name="T88" fmla="*/ 155636 w 1254"/>
                  <a:gd name="T89" fmla="*/ 27384 h 876"/>
                  <a:gd name="T90" fmla="*/ 227821 w 1254"/>
                  <a:gd name="T91" fmla="*/ 65875 h 8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4"/>
                  <a:gd name="T139" fmla="*/ 0 h 876"/>
                  <a:gd name="T140" fmla="*/ 1254 w 1254"/>
                  <a:gd name="T141" fmla="*/ 876 h 8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59" name="组合 99"/>
            <p:cNvGrpSpPr>
              <a:grpSpLocks/>
            </p:cNvGrpSpPr>
            <p:nvPr/>
          </p:nvGrpSpPr>
          <p:grpSpPr bwMode="auto">
            <a:xfrm>
              <a:off x="0" y="842521"/>
              <a:ext cx="269890" cy="269890"/>
              <a:chOff x="0" y="0"/>
              <a:chExt cx="269890" cy="269890"/>
            </a:xfrm>
          </p:grpSpPr>
          <p:sp>
            <p:nvSpPr>
              <p:cNvPr id="9260" name="圆角矩形 109"/>
              <p:cNvSpPr>
                <a:spLocks noChangeArrowheads="1"/>
              </p:cNvSpPr>
              <p:nvPr/>
            </p:nvSpPr>
            <p:spPr bwMode="auto">
              <a:xfrm>
                <a:off x="0" y="119"/>
                <a:ext cx="269890" cy="269771"/>
              </a:xfrm>
              <a:prstGeom prst="roundRect">
                <a:avLst>
                  <a:gd name="adj" fmla="val 16667"/>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9261" name="组合 1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组合 130"/>
          <p:cNvGrpSpPr>
            <a:grpSpLocks/>
          </p:cNvGrpSpPr>
          <p:nvPr/>
        </p:nvGrpSpPr>
        <p:grpSpPr bwMode="auto">
          <a:xfrm>
            <a:off x="9175749" y="5394888"/>
            <a:ext cx="2435226" cy="587376"/>
            <a:chOff x="-1" y="420943"/>
            <a:chExt cx="2435180" cy="587735"/>
          </a:xfrm>
        </p:grpSpPr>
        <p:grpSp>
          <p:nvGrpSpPr>
            <p:cNvPr id="9249" name="组合 101"/>
            <p:cNvGrpSpPr>
              <a:grpSpLocks/>
            </p:cNvGrpSpPr>
            <p:nvPr/>
          </p:nvGrpSpPr>
          <p:grpSpPr bwMode="auto">
            <a:xfrm>
              <a:off x="0" y="420943"/>
              <a:ext cx="2435179" cy="166791"/>
              <a:chOff x="0" y="748"/>
              <a:chExt cx="2330453" cy="166791"/>
            </a:xfrm>
          </p:grpSpPr>
          <p:sp>
            <p:nvSpPr>
              <p:cNvPr id="9253" name="圆角矩形 105"/>
              <p:cNvSpPr>
                <a:spLocks noChangeArrowheads="1"/>
              </p:cNvSpPr>
              <p:nvPr/>
            </p:nvSpPr>
            <p:spPr bwMode="auto">
              <a:xfrm>
                <a:off x="0" y="749"/>
                <a:ext cx="2330453" cy="16679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54" name="圆角矩形 106"/>
              <p:cNvSpPr>
                <a:spLocks noChangeArrowheads="1"/>
              </p:cNvSpPr>
              <p:nvPr/>
            </p:nvSpPr>
            <p:spPr bwMode="auto">
              <a:xfrm>
                <a:off x="0" y="748"/>
                <a:ext cx="759718" cy="166791"/>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9250" name="组合 102"/>
            <p:cNvGrpSpPr>
              <a:grpSpLocks/>
            </p:cNvGrpSpPr>
            <p:nvPr/>
          </p:nvGrpSpPr>
          <p:grpSpPr bwMode="auto">
            <a:xfrm>
              <a:off x="-1" y="838649"/>
              <a:ext cx="2435180" cy="170029"/>
              <a:chOff x="-4" y="-1740"/>
              <a:chExt cx="2330454" cy="170029"/>
            </a:xfrm>
          </p:grpSpPr>
          <p:sp>
            <p:nvSpPr>
              <p:cNvPr id="9251" name="圆角矩形 103"/>
              <p:cNvSpPr>
                <a:spLocks noChangeArrowheads="1"/>
              </p:cNvSpPr>
              <p:nvPr/>
            </p:nvSpPr>
            <p:spPr bwMode="auto">
              <a:xfrm>
                <a:off x="-3" y="-89"/>
                <a:ext cx="2330453" cy="168378"/>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52" name="圆角矩形 104"/>
              <p:cNvSpPr>
                <a:spLocks noChangeArrowheads="1"/>
              </p:cNvSpPr>
              <p:nvPr/>
            </p:nvSpPr>
            <p:spPr bwMode="auto">
              <a:xfrm>
                <a:off x="-4" y="-1740"/>
                <a:ext cx="2330453" cy="170029"/>
              </a:xfrm>
              <a:prstGeom prst="roundRect">
                <a:avLst>
                  <a:gd name="adj" fmla="val 50000"/>
                </a:avLst>
              </a:prstGeom>
              <a:solidFill>
                <a:srgbClr val="1E6991">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sp>
        <p:nvSpPr>
          <p:cNvPr id="106" name="文本框 65"/>
          <p:cNvSpPr txBox="1">
            <a:spLocks noChangeArrowheads="1"/>
          </p:cNvSpPr>
          <p:nvPr/>
        </p:nvSpPr>
        <p:spPr bwMode="auto">
          <a:xfrm>
            <a:off x="819150" y="320301"/>
            <a:ext cx="22621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3200" b="1" dirty="0" smtClean="0">
                <a:solidFill>
                  <a:schemeClr val="bg1"/>
                </a:solidFill>
                <a:latin typeface="Arial" panose="020B0604020202020204" pitchFamily="34" charset="0"/>
                <a:cs typeface="Arial" panose="020B0604020202020204" pitchFamily="34" charset="0"/>
              </a:rPr>
              <a:t>需求确认</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107" name="文本框 65"/>
          <p:cNvSpPr txBox="1">
            <a:spLocks noChangeArrowheads="1"/>
          </p:cNvSpPr>
          <p:nvPr/>
        </p:nvSpPr>
        <p:spPr bwMode="auto">
          <a:xfrm>
            <a:off x="11268005" y="527923"/>
            <a:ext cx="8080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2000" b="1" dirty="0" smtClean="0">
                <a:solidFill>
                  <a:schemeClr val="bg1"/>
                </a:solidFill>
                <a:latin typeface="Arial" panose="020B0604020202020204" pitchFamily="34" charset="0"/>
                <a:cs typeface="Arial" panose="020B0604020202020204" pitchFamily="34" charset="0"/>
              </a:rPr>
              <a:t>G7</a:t>
            </a:r>
            <a:endParaRPr lang="zh-CN" altLang="en-US" sz="2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p:cTn id="7" dur="500" fill="hold"/>
                                        <p:tgtEl>
                                          <p:spTgt spid="10248"/>
                                        </p:tgtEl>
                                        <p:attrNameLst>
                                          <p:attrName>ppt_w</p:attrName>
                                        </p:attrNameLst>
                                      </p:cBhvr>
                                      <p:tavLst>
                                        <p:tav tm="0">
                                          <p:val>
                                            <p:fltVal val="0"/>
                                          </p:val>
                                        </p:tav>
                                        <p:tav tm="100000">
                                          <p:val>
                                            <p:strVal val="#ppt_w"/>
                                          </p:val>
                                        </p:tav>
                                      </p:tavLst>
                                    </p:anim>
                                    <p:anim calcmode="lin" valueType="num">
                                      <p:cBhvr>
                                        <p:cTn id="8" dur="500" fill="hold"/>
                                        <p:tgtEl>
                                          <p:spTgt spid="1024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0250"/>
                                        </p:tgtEl>
                                        <p:attrNameLst>
                                          <p:attrName>style.visibility</p:attrName>
                                        </p:attrNameLst>
                                      </p:cBhvr>
                                      <p:to>
                                        <p:strVal val="visible"/>
                                      </p:to>
                                    </p:set>
                                    <p:anim calcmode="lin" valueType="num">
                                      <p:cBhvr>
                                        <p:cTn id="11" dur="500" fill="hold"/>
                                        <p:tgtEl>
                                          <p:spTgt spid="10250"/>
                                        </p:tgtEl>
                                        <p:attrNameLst>
                                          <p:attrName>ppt_w</p:attrName>
                                        </p:attrNameLst>
                                      </p:cBhvr>
                                      <p:tavLst>
                                        <p:tav tm="0">
                                          <p:val>
                                            <p:fltVal val="0"/>
                                          </p:val>
                                        </p:tav>
                                        <p:tav tm="100000">
                                          <p:val>
                                            <p:strVal val="#ppt_w"/>
                                          </p:val>
                                        </p:tav>
                                      </p:tavLst>
                                    </p:anim>
                                    <p:anim calcmode="lin" valueType="num">
                                      <p:cBhvr>
                                        <p:cTn id="12" dur="500" fill="hold"/>
                                        <p:tgtEl>
                                          <p:spTgt spid="1025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0249"/>
                                        </p:tgtEl>
                                        <p:attrNameLst>
                                          <p:attrName>style.visibility</p:attrName>
                                        </p:attrNameLst>
                                      </p:cBhvr>
                                      <p:to>
                                        <p:strVal val="visible"/>
                                      </p:to>
                                    </p:set>
                                    <p:anim calcmode="lin" valueType="num">
                                      <p:cBhvr>
                                        <p:cTn id="15" dur="500" fill="hold"/>
                                        <p:tgtEl>
                                          <p:spTgt spid="10249"/>
                                        </p:tgtEl>
                                        <p:attrNameLst>
                                          <p:attrName>ppt_w</p:attrName>
                                        </p:attrNameLst>
                                      </p:cBhvr>
                                      <p:tavLst>
                                        <p:tav tm="0">
                                          <p:val>
                                            <p:fltVal val="0"/>
                                          </p:val>
                                        </p:tav>
                                        <p:tav tm="100000">
                                          <p:val>
                                            <p:strVal val="#ppt_w"/>
                                          </p:val>
                                        </p:tav>
                                      </p:tavLst>
                                    </p:anim>
                                    <p:anim calcmode="lin" valueType="num">
                                      <p:cBhvr>
                                        <p:cTn id="16" dur="500" fill="hold"/>
                                        <p:tgtEl>
                                          <p:spTgt spid="1024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0251"/>
                                        </p:tgtEl>
                                        <p:attrNameLst>
                                          <p:attrName>style.visibility</p:attrName>
                                        </p:attrNameLst>
                                      </p:cBhvr>
                                      <p:to>
                                        <p:strVal val="visible"/>
                                      </p:to>
                                    </p:set>
                                    <p:anim calcmode="lin" valueType="num">
                                      <p:cBhvr>
                                        <p:cTn id="19" dur="500" fill="hold"/>
                                        <p:tgtEl>
                                          <p:spTgt spid="10251"/>
                                        </p:tgtEl>
                                        <p:attrNameLst>
                                          <p:attrName>ppt_w</p:attrName>
                                        </p:attrNameLst>
                                      </p:cBhvr>
                                      <p:tavLst>
                                        <p:tav tm="0">
                                          <p:val>
                                            <p:fltVal val="0"/>
                                          </p:val>
                                        </p:tav>
                                        <p:tav tm="100000">
                                          <p:val>
                                            <p:strVal val="#ppt_w"/>
                                          </p:val>
                                        </p:tav>
                                      </p:tavLst>
                                    </p:anim>
                                    <p:anim calcmode="lin" valueType="num">
                                      <p:cBhvr>
                                        <p:cTn id="20" dur="500" fill="hold"/>
                                        <p:tgtEl>
                                          <p:spTgt spid="10251"/>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50" presetClass="entr" presetSubtype="0" decel="100000" fill="hold" grpId="0" nodeType="afterEffect">
                                  <p:stCondLst>
                                    <p:cond delay="0"/>
                                  </p:stCondLst>
                                  <p:iterate type="lt">
                                    <p:tmPct val="10000"/>
                                  </p:iterate>
                                  <p:childTnLst>
                                    <p:set>
                                      <p:cBhvr>
                                        <p:cTn id="23" dur="1" fill="hold">
                                          <p:stCondLst>
                                            <p:cond delay="0"/>
                                          </p:stCondLst>
                                        </p:cTn>
                                        <p:tgtEl>
                                          <p:spTgt spid="10252"/>
                                        </p:tgtEl>
                                        <p:attrNameLst>
                                          <p:attrName>style.visibility</p:attrName>
                                        </p:attrNameLst>
                                      </p:cBhvr>
                                      <p:to>
                                        <p:strVal val="visible"/>
                                      </p:to>
                                    </p:set>
                                    <p:anim calcmode="lin" valueType="num">
                                      <p:cBhvr>
                                        <p:cTn id="24" dur="500" fill="hold"/>
                                        <p:tgtEl>
                                          <p:spTgt spid="10252"/>
                                        </p:tgtEl>
                                        <p:attrNameLst>
                                          <p:attrName>ppt_w</p:attrName>
                                        </p:attrNameLst>
                                      </p:cBhvr>
                                      <p:tavLst>
                                        <p:tav tm="0">
                                          <p:val>
                                            <p:strVal val="#ppt_w+.3"/>
                                          </p:val>
                                        </p:tav>
                                        <p:tav tm="100000">
                                          <p:val>
                                            <p:strVal val="#ppt_w"/>
                                          </p:val>
                                        </p:tav>
                                      </p:tavLst>
                                    </p:anim>
                                    <p:anim calcmode="lin" valueType="num">
                                      <p:cBhvr>
                                        <p:cTn id="25" dur="500" fill="hold"/>
                                        <p:tgtEl>
                                          <p:spTgt spid="10252"/>
                                        </p:tgtEl>
                                        <p:attrNameLst>
                                          <p:attrName>ppt_h</p:attrName>
                                        </p:attrNameLst>
                                      </p:cBhvr>
                                      <p:tavLst>
                                        <p:tav tm="0">
                                          <p:val>
                                            <p:strVal val="#ppt_h"/>
                                          </p:val>
                                        </p:tav>
                                        <p:tav tm="100000">
                                          <p:val>
                                            <p:strVal val="#ppt_h"/>
                                          </p:val>
                                        </p:tav>
                                      </p:tavLst>
                                    </p:anim>
                                    <p:animEffect transition="in" filter="fade">
                                      <p:cBhvr>
                                        <p:cTn id="26" dur="500"/>
                                        <p:tgtEl>
                                          <p:spTgt spid="10252"/>
                                        </p:tgtEl>
                                      </p:cBhvr>
                                    </p:animEffect>
                                  </p:childTnLst>
                                </p:cTn>
                              </p:par>
                              <p:par>
                                <p:cTn id="27" presetID="50" presetClass="entr" presetSubtype="0" decel="100000" fill="hold" grpId="0" nodeType="withEffect">
                                  <p:stCondLst>
                                    <p:cond delay="0"/>
                                  </p:stCondLst>
                                  <p:iterate type="lt">
                                    <p:tmPct val="10000"/>
                                  </p:iterate>
                                  <p:childTnLst>
                                    <p:set>
                                      <p:cBhvr>
                                        <p:cTn id="28" dur="1" fill="hold">
                                          <p:stCondLst>
                                            <p:cond delay="0"/>
                                          </p:stCondLst>
                                        </p:cTn>
                                        <p:tgtEl>
                                          <p:spTgt spid="10298"/>
                                        </p:tgtEl>
                                        <p:attrNameLst>
                                          <p:attrName>style.visibility</p:attrName>
                                        </p:attrNameLst>
                                      </p:cBhvr>
                                      <p:to>
                                        <p:strVal val="visible"/>
                                      </p:to>
                                    </p:set>
                                    <p:anim calcmode="lin" valueType="num">
                                      <p:cBhvr>
                                        <p:cTn id="29" dur="500" fill="hold"/>
                                        <p:tgtEl>
                                          <p:spTgt spid="10298"/>
                                        </p:tgtEl>
                                        <p:attrNameLst>
                                          <p:attrName>ppt_w</p:attrName>
                                        </p:attrNameLst>
                                      </p:cBhvr>
                                      <p:tavLst>
                                        <p:tav tm="0">
                                          <p:val>
                                            <p:strVal val="#ppt_w+.3"/>
                                          </p:val>
                                        </p:tav>
                                        <p:tav tm="100000">
                                          <p:val>
                                            <p:strVal val="#ppt_w"/>
                                          </p:val>
                                        </p:tav>
                                      </p:tavLst>
                                    </p:anim>
                                    <p:anim calcmode="lin" valueType="num">
                                      <p:cBhvr>
                                        <p:cTn id="30" dur="500" fill="hold"/>
                                        <p:tgtEl>
                                          <p:spTgt spid="10298"/>
                                        </p:tgtEl>
                                        <p:attrNameLst>
                                          <p:attrName>ppt_h</p:attrName>
                                        </p:attrNameLst>
                                      </p:cBhvr>
                                      <p:tavLst>
                                        <p:tav tm="0">
                                          <p:val>
                                            <p:strVal val="#ppt_h"/>
                                          </p:val>
                                        </p:tav>
                                        <p:tav tm="100000">
                                          <p:val>
                                            <p:strVal val="#ppt_h"/>
                                          </p:val>
                                        </p:tav>
                                      </p:tavLst>
                                    </p:anim>
                                    <p:animEffect transition="in" filter="fade">
                                      <p:cBhvr>
                                        <p:cTn id="31" dur="500"/>
                                        <p:tgtEl>
                                          <p:spTgt spid="10298"/>
                                        </p:tgtEl>
                                      </p:cBhvr>
                                    </p:animEffect>
                                  </p:childTnLst>
                                </p:cTn>
                              </p:par>
                              <p:par>
                                <p:cTn id="32" presetID="50" presetClass="entr" presetSubtype="0" decel="100000" fill="hold" grpId="0" nodeType="withEffect">
                                  <p:stCondLst>
                                    <p:cond delay="0"/>
                                  </p:stCondLst>
                                  <p:iterate type="lt">
                                    <p:tmPct val="10000"/>
                                  </p:iterate>
                                  <p:childTnLst>
                                    <p:set>
                                      <p:cBhvr>
                                        <p:cTn id="33" dur="1" fill="hold">
                                          <p:stCondLst>
                                            <p:cond delay="0"/>
                                          </p:stCondLst>
                                        </p:cTn>
                                        <p:tgtEl>
                                          <p:spTgt spid="10275"/>
                                        </p:tgtEl>
                                        <p:attrNameLst>
                                          <p:attrName>style.visibility</p:attrName>
                                        </p:attrNameLst>
                                      </p:cBhvr>
                                      <p:to>
                                        <p:strVal val="visible"/>
                                      </p:to>
                                    </p:set>
                                    <p:anim calcmode="lin" valueType="num">
                                      <p:cBhvr>
                                        <p:cTn id="34" dur="500" fill="hold"/>
                                        <p:tgtEl>
                                          <p:spTgt spid="10275"/>
                                        </p:tgtEl>
                                        <p:attrNameLst>
                                          <p:attrName>ppt_w</p:attrName>
                                        </p:attrNameLst>
                                      </p:cBhvr>
                                      <p:tavLst>
                                        <p:tav tm="0">
                                          <p:val>
                                            <p:strVal val="#ppt_w+.3"/>
                                          </p:val>
                                        </p:tav>
                                        <p:tav tm="100000">
                                          <p:val>
                                            <p:strVal val="#ppt_w"/>
                                          </p:val>
                                        </p:tav>
                                      </p:tavLst>
                                    </p:anim>
                                    <p:anim calcmode="lin" valueType="num">
                                      <p:cBhvr>
                                        <p:cTn id="35" dur="500" fill="hold"/>
                                        <p:tgtEl>
                                          <p:spTgt spid="10275"/>
                                        </p:tgtEl>
                                        <p:attrNameLst>
                                          <p:attrName>ppt_h</p:attrName>
                                        </p:attrNameLst>
                                      </p:cBhvr>
                                      <p:tavLst>
                                        <p:tav tm="0">
                                          <p:val>
                                            <p:strVal val="#ppt_h"/>
                                          </p:val>
                                        </p:tav>
                                        <p:tav tm="100000">
                                          <p:val>
                                            <p:strVal val="#ppt_h"/>
                                          </p:val>
                                        </p:tav>
                                      </p:tavLst>
                                    </p:anim>
                                    <p:animEffect transition="in" filter="fade">
                                      <p:cBhvr>
                                        <p:cTn id="36" dur="500"/>
                                        <p:tgtEl>
                                          <p:spTgt spid="10275"/>
                                        </p:tgtEl>
                                      </p:cBhvr>
                                    </p:animEffect>
                                  </p:childTnLst>
                                </p:cTn>
                              </p:par>
                              <p:par>
                                <p:cTn id="37" presetID="50" presetClass="entr" presetSubtype="0" decel="100000" fill="hold" grpId="0" nodeType="withEffect">
                                  <p:stCondLst>
                                    <p:cond delay="0"/>
                                  </p:stCondLst>
                                  <p:iterate type="lt">
                                    <p:tmPct val="10000"/>
                                  </p:iterate>
                                  <p:childTnLst>
                                    <p:set>
                                      <p:cBhvr>
                                        <p:cTn id="38" dur="1" fill="hold">
                                          <p:stCondLst>
                                            <p:cond delay="0"/>
                                          </p:stCondLst>
                                        </p:cTn>
                                        <p:tgtEl>
                                          <p:spTgt spid="10321"/>
                                        </p:tgtEl>
                                        <p:attrNameLst>
                                          <p:attrName>style.visibility</p:attrName>
                                        </p:attrNameLst>
                                      </p:cBhvr>
                                      <p:to>
                                        <p:strVal val="visible"/>
                                      </p:to>
                                    </p:set>
                                    <p:anim calcmode="lin" valueType="num">
                                      <p:cBhvr>
                                        <p:cTn id="39" dur="500" fill="hold"/>
                                        <p:tgtEl>
                                          <p:spTgt spid="10321"/>
                                        </p:tgtEl>
                                        <p:attrNameLst>
                                          <p:attrName>ppt_w</p:attrName>
                                        </p:attrNameLst>
                                      </p:cBhvr>
                                      <p:tavLst>
                                        <p:tav tm="0">
                                          <p:val>
                                            <p:strVal val="#ppt_w+.3"/>
                                          </p:val>
                                        </p:tav>
                                        <p:tav tm="100000">
                                          <p:val>
                                            <p:strVal val="#ppt_w"/>
                                          </p:val>
                                        </p:tav>
                                      </p:tavLst>
                                    </p:anim>
                                    <p:anim calcmode="lin" valueType="num">
                                      <p:cBhvr>
                                        <p:cTn id="40" dur="500" fill="hold"/>
                                        <p:tgtEl>
                                          <p:spTgt spid="10321"/>
                                        </p:tgtEl>
                                        <p:attrNameLst>
                                          <p:attrName>ppt_h</p:attrName>
                                        </p:attrNameLst>
                                      </p:cBhvr>
                                      <p:tavLst>
                                        <p:tav tm="0">
                                          <p:val>
                                            <p:strVal val="#ppt_h"/>
                                          </p:val>
                                        </p:tav>
                                        <p:tav tm="100000">
                                          <p:val>
                                            <p:strVal val="#ppt_h"/>
                                          </p:val>
                                        </p:tav>
                                      </p:tavLst>
                                    </p:anim>
                                    <p:animEffect transition="in" filter="fade">
                                      <p:cBhvr>
                                        <p:cTn id="41" dur="500"/>
                                        <p:tgtEl>
                                          <p:spTgt spid="10321"/>
                                        </p:tgtEl>
                                      </p:cBhvr>
                                    </p:animEffect>
                                  </p:childTnLst>
                                </p:cTn>
                              </p:par>
                            </p:childTnLst>
                          </p:cTn>
                        </p:par>
                        <p:par>
                          <p:cTn id="42" fill="hold" nodeType="afterGroup">
                            <p:stCondLst>
                              <p:cond delay="1200"/>
                            </p:stCondLst>
                            <p:childTnLst>
                              <p:par>
                                <p:cTn id="43" presetID="23" presetClass="entr" presetSubtype="16" fill="hold" nodeType="afterEffect">
                                  <p:stCondLst>
                                    <p:cond delay="0"/>
                                  </p:stCondLst>
                                  <p:childTnLst>
                                    <p:set>
                                      <p:cBhvr>
                                        <p:cTn id="44" dur="1" fill="hold">
                                          <p:stCondLst>
                                            <p:cond delay="0"/>
                                          </p:stCondLst>
                                        </p:cTn>
                                        <p:tgtEl>
                                          <p:spTgt spid="10253"/>
                                        </p:tgtEl>
                                        <p:attrNameLst>
                                          <p:attrName>style.visibility</p:attrName>
                                        </p:attrNameLst>
                                      </p:cBhvr>
                                      <p:to>
                                        <p:strVal val="visible"/>
                                      </p:to>
                                    </p:set>
                                    <p:anim calcmode="lin" valueType="num">
                                      <p:cBhvr>
                                        <p:cTn id="45" dur="500" fill="hold"/>
                                        <p:tgtEl>
                                          <p:spTgt spid="10253"/>
                                        </p:tgtEl>
                                        <p:attrNameLst>
                                          <p:attrName>ppt_w</p:attrName>
                                        </p:attrNameLst>
                                      </p:cBhvr>
                                      <p:tavLst>
                                        <p:tav tm="0">
                                          <p:val>
                                            <p:fltVal val="0"/>
                                          </p:val>
                                        </p:tav>
                                        <p:tav tm="100000">
                                          <p:val>
                                            <p:strVal val="#ppt_w"/>
                                          </p:val>
                                        </p:tav>
                                      </p:tavLst>
                                    </p:anim>
                                    <p:anim calcmode="lin" valueType="num">
                                      <p:cBhvr>
                                        <p:cTn id="46" dur="500" fill="hold"/>
                                        <p:tgtEl>
                                          <p:spTgt spid="10253"/>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10299"/>
                                        </p:tgtEl>
                                        <p:attrNameLst>
                                          <p:attrName>style.visibility</p:attrName>
                                        </p:attrNameLst>
                                      </p:cBhvr>
                                      <p:to>
                                        <p:strVal val="visible"/>
                                      </p:to>
                                    </p:set>
                                    <p:anim calcmode="lin" valueType="num">
                                      <p:cBhvr>
                                        <p:cTn id="49" dur="500" fill="hold"/>
                                        <p:tgtEl>
                                          <p:spTgt spid="10299"/>
                                        </p:tgtEl>
                                        <p:attrNameLst>
                                          <p:attrName>ppt_w</p:attrName>
                                        </p:attrNameLst>
                                      </p:cBhvr>
                                      <p:tavLst>
                                        <p:tav tm="0">
                                          <p:val>
                                            <p:fltVal val="0"/>
                                          </p:val>
                                        </p:tav>
                                        <p:tav tm="100000">
                                          <p:val>
                                            <p:strVal val="#ppt_w"/>
                                          </p:val>
                                        </p:tav>
                                      </p:tavLst>
                                    </p:anim>
                                    <p:anim calcmode="lin" valueType="num">
                                      <p:cBhvr>
                                        <p:cTn id="50" dur="500" fill="hold"/>
                                        <p:tgtEl>
                                          <p:spTgt spid="10299"/>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0276"/>
                                        </p:tgtEl>
                                        <p:attrNameLst>
                                          <p:attrName>style.visibility</p:attrName>
                                        </p:attrNameLst>
                                      </p:cBhvr>
                                      <p:to>
                                        <p:strVal val="visible"/>
                                      </p:to>
                                    </p:set>
                                    <p:anim calcmode="lin" valueType="num">
                                      <p:cBhvr>
                                        <p:cTn id="53" dur="500" fill="hold"/>
                                        <p:tgtEl>
                                          <p:spTgt spid="10276"/>
                                        </p:tgtEl>
                                        <p:attrNameLst>
                                          <p:attrName>ppt_w</p:attrName>
                                        </p:attrNameLst>
                                      </p:cBhvr>
                                      <p:tavLst>
                                        <p:tav tm="0">
                                          <p:val>
                                            <p:fltVal val="0"/>
                                          </p:val>
                                        </p:tav>
                                        <p:tav tm="100000">
                                          <p:val>
                                            <p:strVal val="#ppt_w"/>
                                          </p:val>
                                        </p:tav>
                                      </p:tavLst>
                                    </p:anim>
                                    <p:anim calcmode="lin" valueType="num">
                                      <p:cBhvr>
                                        <p:cTn id="54" dur="500" fill="hold"/>
                                        <p:tgtEl>
                                          <p:spTgt spid="10276"/>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0322"/>
                                        </p:tgtEl>
                                        <p:attrNameLst>
                                          <p:attrName>style.visibility</p:attrName>
                                        </p:attrNameLst>
                                      </p:cBhvr>
                                      <p:to>
                                        <p:strVal val="visible"/>
                                      </p:to>
                                    </p:set>
                                    <p:anim calcmode="lin" valueType="num">
                                      <p:cBhvr>
                                        <p:cTn id="57" dur="500" fill="hold"/>
                                        <p:tgtEl>
                                          <p:spTgt spid="10322"/>
                                        </p:tgtEl>
                                        <p:attrNameLst>
                                          <p:attrName>ppt_w</p:attrName>
                                        </p:attrNameLst>
                                      </p:cBhvr>
                                      <p:tavLst>
                                        <p:tav tm="0">
                                          <p:val>
                                            <p:fltVal val="0"/>
                                          </p:val>
                                        </p:tav>
                                        <p:tav tm="100000">
                                          <p:val>
                                            <p:strVal val="#ppt_w"/>
                                          </p:val>
                                        </p:tav>
                                      </p:tavLst>
                                    </p:anim>
                                    <p:anim calcmode="lin" valueType="num">
                                      <p:cBhvr>
                                        <p:cTn id="58" dur="500" fill="hold"/>
                                        <p:tgtEl>
                                          <p:spTgt spid="103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1700"/>
                            </p:stCondLst>
                            <p:childTnLst>
                              <p:par>
                                <p:cTn id="60" presetID="22" presetClass="entr" presetSubtype="8" fill="hold" grpId="0" nodeType="afterEffect">
                                  <p:stCondLst>
                                    <p:cond delay="0"/>
                                  </p:stCondLst>
                                  <p:childTnLst>
                                    <p:set>
                                      <p:cBhvr>
                                        <p:cTn id="61" dur="1" fill="hold">
                                          <p:stCondLst>
                                            <p:cond delay="0"/>
                                          </p:stCondLst>
                                        </p:cTn>
                                        <p:tgtEl>
                                          <p:spTgt spid="10254"/>
                                        </p:tgtEl>
                                        <p:attrNameLst>
                                          <p:attrName>style.visibility</p:attrName>
                                        </p:attrNameLst>
                                      </p:cBhvr>
                                      <p:to>
                                        <p:strVal val="visible"/>
                                      </p:to>
                                    </p:set>
                                    <p:animEffect transition="in" filter="wipe(left)">
                                      <p:cBhvr>
                                        <p:cTn id="62" dur="750"/>
                                        <p:tgtEl>
                                          <p:spTgt spid="1025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0300"/>
                                        </p:tgtEl>
                                        <p:attrNameLst>
                                          <p:attrName>style.visibility</p:attrName>
                                        </p:attrNameLst>
                                      </p:cBhvr>
                                      <p:to>
                                        <p:strVal val="visible"/>
                                      </p:to>
                                    </p:set>
                                    <p:animEffect transition="in" filter="wipe(left)">
                                      <p:cBhvr>
                                        <p:cTn id="65" dur="750"/>
                                        <p:tgtEl>
                                          <p:spTgt spid="1030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277"/>
                                        </p:tgtEl>
                                        <p:attrNameLst>
                                          <p:attrName>style.visibility</p:attrName>
                                        </p:attrNameLst>
                                      </p:cBhvr>
                                      <p:to>
                                        <p:strVal val="visible"/>
                                      </p:to>
                                    </p:set>
                                    <p:animEffect transition="in" filter="wipe(left)">
                                      <p:cBhvr>
                                        <p:cTn id="68" dur="750"/>
                                        <p:tgtEl>
                                          <p:spTgt spid="1027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0323"/>
                                        </p:tgtEl>
                                        <p:attrNameLst>
                                          <p:attrName>style.visibility</p:attrName>
                                        </p:attrNameLst>
                                      </p:cBhvr>
                                      <p:to>
                                        <p:strVal val="visible"/>
                                      </p:to>
                                    </p:set>
                                    <p:animEffect transition="in" filter="wipe(left)">
                                      <p:cBhvr>
                                        <p:cTn id="71" dur="750"/>
                                        <p:tgtEl>
                                          <p:spTgt spid="10323"/>
                                        </p:tgtEl>
                                      </p:cBhvr>
                                    </p:animEffect>
                                  </p:childTnLst>
                                </p:cTn>
                              </p:par>
                            </p:childTnLst>
                          </p:cTn>
                        </p:par>
                        <p:par>
                          <p:cTn id="72" fill="hold" nodeType="afterGroup">
                            <p:stCondLst>
                              <p:cond delay="2450"/>
                            </p:stCondLst>
                            <p:childTnLst>
                              <p:par>
                                <p:cTn id="73" presetID="12" presetClass="entr" presetSubtype="2"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additive="base">
                                        <p:cTn id="75" dur="500"/>
                                        <p:tgtEl>
                                          <p:spTgt spid="2"/>
                                        </p:tgtEl>
                                        <p:attrNameLst>
                                          <p:attrName>ppt_x</p:attrName>
                                        </p:attrNameLst>
                                      </p:cBhvr>
                                      <p:tavLst>
                                        <p:tav tm="0">
                                          <p:val>
                                            <p:strVal val="#ppt_x+#ppt_w*1.125000"/>
                                          </p:val>
                                        </p:tav>
                                        <p:tav tm="100000">
                                          <p:val>
                                            <p:strVal val="#ppt_x"/>
                                          </p:val>
                                        </p:tav>
                                      </p:tavLst>
                                    </p:anim>
                                    <p:animEffect transition="in" filter="wipe(left)">
                                      <p:cBhvr>
                                        <p:cTn id="76" dur="500"/>
                                        <p:tgtEl>
                                          <p:spTgt spid="2"/>
                                        </p:tgtEl>
                                      </p:cBhvr>
                                    </p:animEffect>
                                  </p:childTnLst>
                                </p:cTn>
                              </p:par>
                              <p:par>
                                <p:cTn id="77" presetID="12" presetClass="entr" presetSubtype="2"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p:tgtEl>
                                          <p:spTgt spid="18"/>
                                        </p:tgtEl>
                                        <p:attrNameLst>
                                          <p:attrName>ppt_x</p:attrName>
                                        </p:attrNameLst>
                                      </p:cBhvr>
                                      <p:tavLst>
                                        <p:tav tm="0">
                                          <p:val>
                                            <p:strVal val="#ppt_x+#ppt_w*1.125000"/>
                                          </p:val>
                                        </p:tav>
                                        <p:tav tm="100000">
                                          <p:val>
                                            <p:strVal val="#ppt_x"/>
                                          </p:val>
                                        </p:tav>
                                      </p:tavLst>
                                    </p:anim>
                                    <p:animEffect transition="in" filter="wipe(left)">
                                      <p:cBhvr>
                                        <p:cTn id="80" dur="500"/>
                                        <p:tgtEl>
                                          <p:spTgt spid="18"/>
                                        </p:tgtEl>
                                      </p:cBhvr>
                                    </p:animEffect>
                                  </p:childTnLst>
                                </p:cTn>
                              </p:par>
                              <p:par>
                                <p:cTn id="81" presetID="12" presetClass="entr" presetSubtype="2"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p:tgtEl>
                                          <p:spTgt spid="10"/>
                                        </p:tgtEl>
                                        <p:attrNameLst>
                                          <p:attrName>ppt_x</p:attrName>
                                        </p:attrNameLst>
                                      </p:cBhvr>
                                      <p:tavLst>
                                        <p:tav tm="0">
                                          <p:val>
                                            <p:strVal val="#ppt_x+#ppt_w*1.125000"/>
                                          </p:val>
                                        </p:tav>
                                        <p:tav tm="100000">
                                          <p:val>
                                            <p:strVal val="#ppt_x"/>
                                          </p:val>
                                        </p:tav>
                                      </p:tavLst>
                                    </p:anim>
                                    <p:animEffect transition="in" filter="wipe(left)">
                                      <p:cBhvr>
                                        <p:cTn id="84" dur="500"/>
                                        <p:tgtEl>
                                          <p:spTgt spid="10"/>
                                        </p:tgtEl>
                                      </p:cBhvr>
                                    </p:animEffect>
                                  </p:childTnLst>
                                </p:cTn>
                              </p:par>
                              <p:par>
                                <p:cTn id="85" presetID="12" presetClass="entr" presetSubtype="2"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p:tgtEl>
                                          <p:spTgt spid="26"/>
                                        </p:tgtEl>
                                        <p:attrNameLst>
                                          <p:attrName>ppt_x</p:attrName>
                                        </p:attrNameLst>
                                      </p:cBhvr>
                                      <p:tavLst>
                                        <p:tav tm="0">
                                          <p:val>
                                            <p:strVal val="#ppt_x+#ppt_w*1.125000"/>
                                          </p:val>
                                        </p:tav>
                                        <p:tav tm="100000">
                                          <p:val>
                                            <p:strVal val="#ppt_x"/>
                                          </p:val>
                                        </p:tav>
                                      </p:tavLst>
                                    </p:anim>
                                    <p:animEffect transition="in" filter="wipe(left)">
                                      <p:cBhvr>
                                        <p:cTn id="88" dur="500"/>
                                        <p:tgtEl>
                                          <p:spTgt spid="26"/>
                                        </p:tgtEl>
                                      </p:cBhvr>
                                    </p:animEffect>
                                  </p:childTnLst>
                                </p:cTn>
                              </p:par>
                            </p:childTnLst>
                          </p:cTn>
                        </p:par>
                        <p:par>
                          <p:cTn id="89" fill="hold" nodeType="afterGroup">
                            <p:stCondLst>
                              <p:cond delay="2950"/>
                            </p:stCondLst>
                            <p:childTnLst>
                              <p:par>
                                <p:cTn id="90" presetID="22" presetClass="entr" presetSubtype="8"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left)">
                                      <p:cBhvr>
                                        <p:cTn id="92" dur="750"/>
                                        <p:tgtEl>
                                          <p:spTgt spid="6"/>
                                        </p:tgtEl>
                                      </p:cBhvr>
                                    </p:animEffect>
                                  </p:childTnLst>
                                </p:cTn>
                              </p:par>
                              <p:par>
                                <p:cTn id="93" presetID="22" presetClass="entr" presetSubtype="8"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left)">
                                      <p:cBhvr>
                                        <p:cTn id="95" dur="750"/>
                                        <p:tgtEl>
                                          <p:spTgt spid="22"/>
                                        </p:tgtEl>
                                      </p:cBhvr>
                                    </p:animEffect>
                                  </p:childTnLst>
                                </p:cTn>
                              </p:par>
                              <p:par>
                                <p:cTn id="96" presetID="22" presetClass="entr" presetSubtype="8"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ipe(left)">
                                      <p:cBhvr>
                                        <p:cTn id="98" dur="750"/>
                                        <p:tgtEl>
                                          <p:spTgt spid="14"/>
                                        </p:tgtEl>
                                      </p:cBhvr>
                                    </p:animEffect>
                                  </p:childTnLst>
                                </p:cTn>
                              </p:par>
                              <p:par>
                                <p:cTn id="99" presetID="22" presetClass="entr" presetSubtype="8"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left)">
                                      <p:cBhvr>
                                        <p:cTn id="10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animBg="1" autoUpdateAnimBg="0"/>
      <p:bldP spid="10249" grpId="0" animBg="1" autoUpdateAnimBg="0"/>
      <p:bldP spid="10250" grpId="0" animBg="1" autoUpdateAnimBg="0"/>
      <p:bldP spid="10251" grpId="0" animBg="1" autoUpdateAnimBg="0"/>
      <p:bldP spid="10252" grpId="0" autoUpdateAnimBg="0"/>
      <p:bldP spid="10254" grpId="0" autoUpdateAnimBg="0"/>
      <p:bldP spid="10275" grpId="0" autoUpdateAnimBg="0"/>
      <p:bldP spid="10277" grpId="0" autoUpdateAnimBg="0"/>
      <p:bldP spid="10298" grpId="0" autoUpdateAnimBg="0"/>
      <p:bldP spid="10300" grpId="0" autoUpdateAnimBg="0"/>
      <p:bldP spid="10321" grpId="0" autoUpdateAnimBg="0"/>
      <p:bldP spid="10323" grpId="0" autoUpdateAnimBg="0"/>
    </p:bld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Pages>0</Pages>
  <Words>2322</Words>
  <Characters>0</Characters>
  <Application>Microsoft Office PowerPoint</Application>
  <DocSecurity>0</DocSecurity>
  <PresentationFormat>宽屏</PresentationFormat>
  <Lines>0</Lines>
  <Paragraphs>456</Paragraphs>
  <Slides>42</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42</vt:i4>
      </vt:variant>
    </vt:vector>
  </HeadingPairs>
  <TitlesOfParts>
    <vt:vector size="50" baseType="lpstr">
      <vt:lpstr>等线</vt:lpstr>
      <vt:lpstr>华文细黑</vt:lpstr>
      <vt:lpstr>宋体</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senry gee</dc:creator>
  <cp:keywords/>
  <dc:description/>
  <cp:lastModifiedBy>L-Jere</cp:lastModifiedBy>
  <cp:revision>73</cp:revision>
  <dcterms:created xsi:type="dcterms:W3CDTF">2015-05-08T01:08:20Z</dcterms:created>
  <dcterms:modified xsi:type="dcterms:W3CDTF">2017-12-21T04:22:27Z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